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636" r:id="rId2"/>
    <p:sldId id="549" r:id="rId3"/>
    <p:sldId id="649" r:id="rId4"/>
    <p:sldId id="607" r:id="rId5"/>
    <p:sldId id="631" r:id="rId6"/>
    <p:sldId id="650" r:id="rId7"/>
    <p:sldId id="641" r:id="rId8"/>
    <p:sldId id="637" r:id="rId9"/>
    <p:sldId id="638" r:id="rId10"/>
    <p:sldId id="651" r:id="rId11"/>
    <p:sldId id="646" r:id="rId12"/>
    <p:sldId id="652" r:id="rId13"/>
    <p:sldId id="639" r:id="rId14"/>
    <p:sldId id="640" r:id="rId15"/>
    <p:sldId id="645" r:id="rId16"/>
    <p:sldId id="642" r:id="rId17"/>
    <p:sldId id="643" r:id="rId18"/>
  </p:sldIdLst>
  <p:sldSz cx="9144000" cy="6858000" type="screen4x3"/>
  <p:notesSz cx="6858000" cy="9144000"/>
  <p:defaultTextStyle>
    <a:defPPr>
      <a:defRPr lang="en-A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003"/>
    <a:srgbClr val="FFCC99"/>
    <a:srgbClr val="008000"/>
    <a:srgbClr val="FF7C80"/>
    <a:srgbClr val="FF0000"/>
    <a:srgbClr val="C0EBFB"/>
    <a:srgbClr val="BEE1E4"/>
    <a:srgbClr val="D0EAEC"/>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6" autoAdjust="0"/>
    <p:restoredTop sz="94683" autoAdjust="0"/>
  </p:normalViewPr>
  <p:slideViewPr>
    <p:cSldViewPr snapToGrid="0">
      <p:cViewPr varScale="1">
        <p:scale>
          <a:sx n="111" d="100"/>
          <a:sy n="111" d="100"/>
        </p:scale>
        <p:origin x="-1614" y="-78"/>
      </p:cViewPr>
      <p:guideLst>
        <p:guide orient="horz"/>
        <p:guide pos="7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3252" y="-114"/>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gbr_tcs_jeff\tc_table_puotine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gbr_tcs_jeff\tc_table_puotine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97139143833963"/>
          <c:y val="3.6168802046135422E-2"/>
          <c:w val="0.92705270493764202"/>
          <c:h val="0.85349840567449775"/>
        </c:manualLayout>
      </c:layout>
      <c:barChart>
        <c:barDir val="col"/>
        <c:grouping val="clustered"/>
        <c:varyColors val="0"/>
        <c:ser>
          <c:idx val="0"/>
          <c:order val="0"/>
          <c:tx>
            <c:strRef>
              <c:f>'Table ICRS'!$H$1</c:f>
              <c:strCache>
                <c:ptCount val="1"/>
                <c:pt idx="0">
                  <c:v>% reef area in gales</c:v>
                </c:pt>
              </c:strCache>
            </c:strRef>
          </c:tx>
          <c:spPr>
            <a:solidFill>
              <a:srgbClr val="FF0000"/>
            </a:solidFill>
          </c:spPr>
          <c:invertIfNegative val="0"/>
          <c:val>
            <c:numRef>
              <c:f>'Table ICRS'!$H$2:$H$47</c:f>
              <c:numCache>
                <c:formatCode>0</c:formatCode>
                <c:ptCount val="46"/>
                <c:pt idx="0">
                  <c:v>38.222355583749383</c:v>
                </c:pt>
                <c:pt idx="1">
                  <c:v>14.103484759933938</c:v>
                </c:pt>
                <c:pt idx="2">
                  <c:v>19.160675968054562</c:v>
                </c:pt>
                <c:pt idx="3">
                  <c:v>18.1367970190732</c:v>
                </c:pt>
                <c:pt idx="4">
                  <c:v>9.0180500653632105</c:v>
                </c:pt>
                <c:pt idx="5">
                  <c:v>8.3118519260564216</c:v>
                </c:pt>
                <c:pt idx="6">
                  <c:v>0</c:v>
                </c:pt>
                <c:pt idx="7">
                  <c:v>18.189374891544695</c:v>
                </c:pt>
                <c:pt idx="8">
                  <c:v>4.925295872945826</c:v>
                </c:pt>
                <c:pt idx="9">
                  <c:v>0</c:v>
                </c:pt>
                <c:pt idx="10">
                  <c:v>0</c:v>
                </c:pt>
                <c:pt idx="11">
                  <c:v>16.06708680734118</c:v>
                </c:pt>
                <c:pt idx="12">
                  <c:v>30.317930424474536</c:v>
                </c:pt>
                <c:pt idx="13">
                  <c:v>48.139022200239708</c:v>
                </c:pt>
                <c:pt idx="14">
                  <c:v>14.224950996032643</c:v>
                </c:pt>
                <c:pt idx="15">
                  <c:v>26.81583060773065</c:v>
                </c:pt>
                <c:pt idx="16">
                  <c:v>28.172487831631365</c:v>
                </c:pt>
                <c:pt idx="17">
                  <c:v>22.28230986500423</c:v>
                </c:pt>
                <c:pt idx="18">
                  <c:v>17.951975213870426</c:v>
                </c:pt>
                <c:pt idx="19">
                  <c:v>18.390090812228916</c:v>
                </c:pt>
                <c:pt idx="20">
                  <c:v>29.933168168739648</c:v>
                </c:pt>
                <c:pt idx="21">
                  <c:v>5.594154232776698</c:v>
                </c:pt>
                <c:pt idx="22">
                  <c:v>13.695519228603048</c:v>
                </c:pt>
                <c:pt idx="23">
                  <c:v>60.44268596778538</c:v>
                </c:pt>
                <c:pt idx="24">
                  <c:v>34.6647986393777</c:v>
                </c:pt>
                <c:pt idx="25">
                  <c:v>29.572051475453264</c:v>
                </c:pt>
                <c:pt idx="26">
                  <c:v>6.863418870707501</c:v>
                </c:pt>
                <c:pt idx="27">
                  <c:v>0</c:v>
                </c:pt>
                <c:pt idx="28">
                  <c:v>18.854160726430486</c:v>
                </c:pt>
                <c:pt idx="29">
                  <c:v>19.38687783091822</c:v>
                </c:pt>
                <c:pt idx="30">
                  <c:v>0.13970490055360751</c:v>
                </c:pt>
                <c:pt idx="31">
                  <c:v>13.598418909763108</c:v>
                </c:pt>
                <c:pt idx="32">
                  <c:v>28.404180846548943</c:v>
                </c:pt>
                <c:pt idx="33">
                  <c:v>9.8948117258254673E-3</c:v>
                </c:pt>
                <c:pt idx="34">
                  <c:v>2.2198128647015687</c:v>
                </c:pt>
                <c:pt idx="35">
                  <c:v>27.046179934456855</c:v>
                </c:pt>
                <c:pt idx="36">
                  <c:v>38.150529146153481</c:v>
                </c:pt>
                <c:pt idx="37">
                  <c:v>26.127710570437824</c:v>
                </c:pt>
                <c:pt idx="38">
                  <c:v>8.3130840853449897</c:v>
                </c:pt>
                <c:pt idx="39">
                  <c:v>59.53114981008499</c:v>
                </c:pt>
                <c:pt idx="40">
                  <c:v>0</c:v>
                </c:pt>
                <c:pt idx="41">
                  <c:v>13.535424828701384</c:v>
                </c:pt>
                <c:pt idx="42">
                  <c:v>9.0212184105540185</c:v>
                </c:pt>
                <c:pt idx="43">
                  <c:v>32.451996512370222</c:v>
                </c:pt>
                <c:pt idx="44">
                  <c:v>40.932118536137871</c:v>
                </c:pt>
                <c:pt idx="45">
                  <c:v>18.335244459939474</c:v>
                </c:pt>
              </c:numCache>
            </c:numRef>
          </c:val>
        </c:ser>
        <c:dLbls>
          <c:showLegendKey val="0"/>
          <c:showVal val="0"/>
          <c:showCatName val="0"/>
          <c:showSerName val="0"/>
          <c:showPercent val="0"/>
          <c:showBubbleSize val="0"/>
        </c:dLbls>
        <c:gapWidth val="0"/>
        <c:axId val="77120640"/>
        <c:axId val="77122176"/>
      </c:barChart>
      <c:catAx>
        <c:axId val="77120640"/>
        <c:scaling>
          <c:orientation val="minMax"/>
        </c:scaling>
        <c:delete val="0"/>
        <c:axPos val="b"/>
        <c:majorTickMark val="out"/>
        <c:minorTickMark val="none"/>
        <c:tickLblPos val="none"/>
        <c:crossAx val="77122176"/>
        <c:crosses val="autoZero"/>
        <c:auto val="1"/>
        <c:lblAlgn val="ctr"/>
        <c:lblOffset val="100"/>
        <c:noMultiLvlLbl val="0"/>
      </c:catAx>
      <c:valAx>
        <c:axId val="77122176"/>
        <c:scaling>
          <c:orientation val="minMax"/>
          <c:max val="75"/>
        </c:scaling>
        <c:delete val="0"/>
        <c:axPos val="l"/>
        <c:majorGridlines/>
        <c:numFmt formatCode="0" sourceLinked="1"/>
        <c:majorTickMark val="out"/>
        <c:minorTickMark val="none"/>
        <c:tickLblPos val="nextTo"/>
        <c:txPr>
          <a:bodyPr/>
          <a:lstStyle/>
          <a:p>
            <a:pPr>
              <a:defRPr sz="1200">
                <a:latin typeface="Arial" pitchFamily="34" charset="0"/>
                <a:cs typeface="Arial" pitchFamily="34" charset="0"/>
              </a:defRPr>
            </a:pPr>
            <a:endParaRPr lang="en-US"/>
          </a:p>
        </c:txPr>
        <c:crossAx val="77120640"/>
        <c:crosses val="autoZero"/>
        <c:crossBetween val="between"/>
        <c:majorUnit val="25"/>
      </c:valAx>
    </c:plotArea>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05770272681131"/>
          <c:y val="5.5122482178036648E-2"/>
          <c:w val="0.92705270493764158"/>
          <c:h val="0.85349840567449808"/>
        </c:manualLayout>
      </c:layout>
      <c:barChart>
        <c:barDir val="col"/>
        <c:grouping val="clustered"/>
        <c:varyColors val="0"/>
        <c:ser>
          <c:idx val="0"/>
          <c:order val="0"/>
          <c:tx>
            <c:strRef>
              <c:f>'Table ICRS'!$J$1</c:f>
              <c:strCache>
                <c:ptCount val="1"/>
                <c:pt idx="0">
                  <c:v>% reef area in 33+ winds</c:v>
                </c:pt>
              </c:strCache>
            </c:strRef>
          </c:tx>
          <c:spPr>
            <a:solidFill>
              <a:srgbClr val="FF0000"/>
            </a:solidFill>
          </c:spPr>
          <c:invertIfNegative val="0"/>
          <c:val>
            <c:numRef>
              <c:f>'Table ICRS'!$J$2:$J$47</c:f>
              <c:numCache>
                <c:formatCode>0</c:formatCode>
                <c:ptCount val="46"/>
                <c:pt idx="0">
                  <c:v>0</c:v>
                </c:pt>
                <c:pt idx="1">
                  <c:v>0</c:v>
                </c:pt>
                <c:pt idx="2">
                  <c:v>0</c:v>
                </c:pt>
                <c:pt idx="3">
                  <c:v>2.2429497946394061</c:v>
                </c:pt>
                <c:pt idx="4">
                  <c:v>0</c:v>
                </c:pt>
                <c:pt idx="5">
                  <c:v>0</c:v>
                </c:pt>
                <c:pt idx="6">
                  <c:v>0</c:v>
                </c:pt>
                <c:pt idx="7">
                  <c:v>3.5501658762271489</c:v>
                </c:pt>
                <c:pt idx="8">
                  <c:v>0</c:v>
                </c:pt>
                <c:pt idx="9">
                  <c:v>0</c:v>
                </c:pt>
                <c:pt idx="10">
                  <c:v>0</c:v>
                </c:pt>
                <c:pt idx="11">
                  <c:v>3.9171285640141593</c:v>
                </c:pt>
                <c:pt idx="12">
                  <c:v>0.42523789992554067</c:v>
                </c:pt>
                <c:pt idx="13">
                  <c:v>0</c:v>
                </c:pt>
                <c:pt idx="14">
                  <c:v>0</c:v>
                </c:pt>
                <c:pt idx="15">
                  <c:v>0</c:v>
                </c:pt>
                <c:pt idx="16">
                  <c:v>0</c:v>
                </c:pt>
                <c:pt idx="17">
                  <c:v>2.06792435020335</c:v>
                </c:pt>
                <c:pt idx="18">
                  <c:v>3.5930413855366932</c:v>
                </c:pt>
                <c:pt idx="19">
                  <c:v>0</c:v>
                </c:pt>
                <c:pt idx="20">
                  <c:v>0</c:v>
                </c:pt>
                <c:pt idx="21">
                  <c:v>0</c:v>
                </c:pt>
                <c:pt idx="22">
                  <c:v>0</c:v>
                </c:pt>
                <c:pt idx="23">
                  <c:v>0</c:v>
                </c:pt>
                <c:pt idx="24">
                  <c:v>0</c:v>
                </c:pt>
                <c:pt idx="25">
                  <c:v>3.3031579402920279</c:v>
                </c:pt>
                <c:pt idx="26">
                  <c:v>0</c:v>
                </c:pt>
                <c:pt idx="27">
                  <c:v>0</c:v>
                </c:pt>
                <c:pt idx="28">
                  <c:v>0</c:v>
                </c:pt>
                <c:pt idx="29">
                  <c:v>0</c:v>
                </c:pt>
                <c:pt idx="30">
                  <c:v>0</c:v>
                </c:pt>
                <c:pt idx="31">
                  <c:v>0</c:v>
                </c:pt>
                <c:pt idx="32">
                  <c:v>2.6693600709914471</c:v>
                </c:pt>
                <c:pt idx="33">
                  <c:v>0</c:v>
                </c:pt>
                <c:pt idx="34">
                  <c:v>0</c:v>
                </c:pt>
                <c:pt idx="35">
                  <c:v>3.5048762551388801</c:v>
                </c:pt>
                <c:pt idx="36">
                  <c:v>3.7134971223158355</c:v>
                </c:pt>
                <c:pt idx="37">
                  <c:v>0</c:v>
                </c:pt>
                <c:pt idx="38">
                  <c:v>0</c:v>
                </c:pt>
                <c:pt idx="39">
                  <c:v>20.815843479362215</c:v>
                </c:pt>
                <c:pt idx="40">
                  <c:v>0</c:v>
                </c:pt>
                <c:pt idx="41">
                  <c:v>0</c:v>
                </c:pt>
                <c:pt idx="42">
                  <c:v>0</c:v>
                </c:pt>
                <c:pt idx="43">
                  <c:v>2.3955018603888654</c:v>
                </c:pt>
                <c:pt idx="44">
                  <c:v>5.4652318035825704</c:v>
                </c:pt>
                <c:pt idx="45">
                  <c:v>0</c:v>
                </c:pt>
              </c:numCache>
            </c:numRef>
          </c:val>
        </c:ser>
        <c:dLbls>
          <c:showLegendKey val="0"/>
          <c:showVal val="0"/>
          <c:showCatName val="0"/>
          <c:showSerName val="0"/>
          <c:showPercent val="0"/>
          <c:showBubbleSize val="0"/>
        </c:dLbls>
        <c:gapWidth val="0"/>
        <c:axId val="34857344"/>
        <c:axId val="34858880"/>
      </c:barChart>
      <c:catAx>
        <c:axId val="34857344"/>
        <c:scaling>
          <c:orientation val="minMax"/>
        </c:scaling>
        <c:delete val="0"/>
        <c:axPos val="b"/>
        <c:majorTickMark val="out"/>
        <c:minorTickMark val="none"/>
        <c:tickLblPos val="none"/>
        <c:crossAx val="34858880"/>
        <c:crosses val="autoZero"/>
        <c:auto val="1"/>
        <c:lblAlgn val="ctr"/>
        <c:lblOffset val="100"/>
        <c:noMultiLvlLbl val="0"/>
      </c:catAx>
      <c:valAx>
        <c:axId val="34858880"/>
        <c:scaling>
          <c:orientation val="minMax"/>
          <c:max val="75"/>
        </c:scaling>
        <c:delete val="0"/>
        <c:axPos val="l"/>
        <c:majorGridlines/>
        <c:numFmt formatCode="0" sourceLinked="1"/>
        <c:majorTickMark val="out"/>
        <c:minorTickMark val="none"/>
        <c:tickLblPos val="nextTo"/>
        <c:txPr>
          <a:bodyPr/>
          <a:lstStyle/>
          <a:p>
            <a:pPr>
              <a:defRPr sz="1200">
                <a:latin typeface="Arial" pitchFamily="34" charset="0"/>
                <a:cs typeface="Arial" pitchFamily="34" charset="0"/>
              </a:defRPr>
            </a:pPr>
            <a:endParaRPr lang="en-US"/>
          </a:p>
        </c:txPr>
        <c:crossAx val="34857344"/>
        <c:crosses val="autoZero"/>
        <c:crossBetween val="between"/>
        <c:majorUnit val="25"/>
      </c:valAx>
    </c:plotArea>
    <c:plotVisOnly val="1"/>
    <c:dispBlanksAs val="gap"/>
    <c:showDLblsOverMax val="0"/>
  </c:chart>
  <c:spPr>
    <a:noFill/>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2881B62-D376-4B1B-8673-C7557D33B64E}" type="datetimeFigureOut">
              <a:rPr lang="en-AU"/>
              <a:pPr>
                <a:defRPr/>
              </a:pPr>
              <a:t>9/07/2012</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9A46285-060C-4ABD-B489-01A3479A6C5F}" type="slidenum">
              <a:rPr lang="en-AU"/>
              <a:pPr>
                <a:defRPr/>
              </a:pPr>
              <a:t>‹#›</a:t>
            </a:fld>
            <a:endParaRPr lang="en-AU"/>
          </a:p>
        </p:txBody>
      </p:sp>
    </p:spTree>
    <p:extLst>
      <p:ext uri="{BB962C8B-B14F-4D97-AF65-F5344CB8AC3E}">
        <p14:creationId xmlns:p14="http://schemas.microsoft.com/office/powerpoint/2010/main" val="3181522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AU"/>
          </a:p>
        </p:txBody>
      </p:sp>
      <p:sp>
        <p:nvSpPr>
          <p:cNvPr id="39939" name="Rectangle 3"/>
          <p:cNvSpPr>
            <a:spLocks noGrp="1" noChangeArrowheads="1"/>
          </p:cNvSpPr>
          <p:nvPr>
            <p:ph type="dt"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AU"/>
          </a:p>
        </p:txBody>
      </p:sp>
      <p:sp>
        <p:nvSpPr>
          <p:cNvPr id="450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39942" name="Rectangle 6"/>
          <p:cNvSpPr>
            <a:spLocks noGrp="1" noChangeArrowheads="1"/>
          </p:cNvSpPr>
          <p:nvPr>
            <p:ph type="ftr" sz="quarter" idx="4"/>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AU"/>
          </a:p>
        </p:txBody>
      </p:sp>
      <p:sp>
        <p:nvSpPr>
          <p:cNvPr id="39943" name="Rectangle 7"/>
          <p:cNvSpPr>
            <a:spLocks noGrp="1" noChangeArrowheads="1"/>
          </p:cNvSpPr>
          <p:nvPr>
            <p:ph type="sldNum" sz="quarter" idx="5"/>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DBE3DF5C-B754-4C3C-9474-52D9519C3D14}" type="slidenum">
              <a:rPr lang="en-AU"/>
              <a:pPr>
                <a:defRPr/>
              </a:pPr>
              <a:t>‹#›</a:t>
            </a:fld>
            <a:endParaRPr lang="en-AU"/>
          </a:p>
        </p:txBody>
      </p:sp>
    </p:spTree>
    <p:extLst>
      <p:ext uri="{BB962C8B-B14F-4D97-AF65-F5344CB8AC3E}">
        <p14:creationId xmlns:p14="http://schemas.microsoft.com/office/powerpoint/2010/main" val="27991489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A72876E5-A5BC-45F1-B300-C4F44090C920}" type="slidenum">
              <a:rPr lang="en-AU" smtClean="0"/>
              <a:pPr/>
              <a:t>3</a:t>
            </a:fld>
            <a:endParaRPr lang="en-AU" smtClean="0"/>
          </a:p>
        </p:txBody>
      </p:sp>
      <p:sp>
        <p:nvSpPr>
          <p:cNvPr id="68611" name="Rectangle 2"/>
          <p:cNvSpPr>
            <a:spLocks noGrp="1" noRot="1" noChangeAspect="1" noChangeArrowheads="1" noTextEdit="1"/>
          </p:cNvSpPr>
          <p:nvPr>
            <p:ph type="sldImg"/>
          </p:nvPr>
        </p:nvSpPr>
        <p:spPr>
          <a:xfrm>
            <a:off x="1144588" y="712788"/>
            <a:ext cx="4567237" cy="3425825"/>
          </a:xfrm>
          <a:ln/>
        </p:spPr>
      </p:sp>
      <p:sp>
        <p:nvSpPr>
          <p:cNvPr id="68612" name="Rectangle 3"/>
          <p:cNvSpPr>
            <a:spLocks noGrp="1" noChangeArrowheads="1"/>
          </p:cNvSpPr>
          <p:nvPr>
            <p:ph type="body" idx="1"/>
          </p:nvPr>
        </p:nvSpPr>
        <p:spPr>
          <a:xfrm>
            <a:off x="912813" y="4370388"/>
            <a:ext cx="5029200" cy="4062412"/>
          </a:xfrm>
          <a:noFill/>
        </p:spPr>
        <p:txBody>
          <a:bodyPr/>
          <a:lstStyle/>
          <a:p>
            <a:pPr eaLnBrk="1" hangingPunct="1"/>
            <a:r>
              <a:rPr lang="en-US" smtClean="0"/>
              <a:t>Tropical cyclones, such as Justin [hit animation], which passed through the Great Barrier Reef in 1997, and Ivor, [hit animation] which passed through in 1990 generate unusually large waves that can cause signficant structural damage to coral reef communities...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miter lim="800000"/>
            <a:headEnd/>
            <a:tailEnd/>
          </a:ln>
        </p:spPr>
        <p:txBody>
          <a:bodyPr/>
          <a:lstStyle/>
          <a:p>
            <a:fld id="{BD290F99-CCC0-46F2-AFD7-2EBA0C334971}" type="slidenum">
              <a:rPr lang="en-AU" smtClean="0"/>
              <a:pPr/>
              <a:t>4</a:t>
            </a:fld>
            <a:endParaRPr lang="en-AU" smtClean="0"/>
          </a:p>
        </p:txBody>
      </p:sp>
      <p:sp>
        <p:nvSpPr>
          <p:cNvPr id="46083" name="Rectangle 2"/>
          <p:cNvSpPr>
            <a:spLocks noGrp="1" noRot="1" noChangeAspect="1" noChangeArrowheads="1" noTextEdit="1"/>
          </p:cNvSpPr>
          <p:nvPr>
            <p:ph type="sldImg"/>
          </p:nvPr>
        </p:nvSpPr>
        <p:spPr>
          <a:xfrm>
            <a:off x="1144588" y="712788"/>
            <a:ext cx="4567237" cy="3425825"/>
          </a:xfrm>
          <a:ln/>
        </p:spPr>
      </p:sp>
      <p:sp>
        <p:nvSpPr>
          <p:cNvPr id="46084" name="Rectangle 3"/>
          <p:cNvSpPr>
            <a:spLocks noGrp="1" noChangeArrowheads="1"/>
          </p:cNvSpPr>
          <p:nvPr>
            <p:ph type="body" idx="1"/>
          </p:nvPr>
        </p:nvSpPr>
        <p:spPr>
          <a:xfrm>
            <a:off x="912813" y="4370388"/>
            <a:ext cx="5029200" cy="4062412"/>
          </a:xfrm>
          <a:noFill/>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2C645A-18CC-4A93-9C3C-80B7682E9687}" type="slidenum">
              <a:rPr lang="en-AU"/>
              <a:pPr/>
              <a:t>5</a:t>
            </a:fld>
            <a:endParaRPr lang="en-AU"/>
          </a:p>
        </p:txBody>
      </p:sp>
      <p:sp>
        <p:nvSpPr>
          <p:cNvPr id="442370" name="Rectangle 2"/>
          <p:cNvSpPr>
            <a:spLocks noGrp="1" noRot="1" noChangeAspect="1" noChangeArrowheads="1" noTextEdit="1"/>
          </p:cNvSpPr>
          <p:nvPr>
            <p:ph type="sldImg"/>
          </p:nvPr>
        </p:nvSpPr>
        <p:spPr>
          <a:xfrm>
            <a:off x="1144588" y="712788"/>
            <a:ext cx="4567237" cy="3425825"/>
          </a:xfrm>
          <a:ln/>
        </p:spPr>
      </p:sp>
      <p:sp>
        <p:nvSpPr>
          <p:cNvPr id="442371" name="Rectangle 3"/>
          <p:cNvSpPr>
            <a:spLocks noGrp="1" noChangeArrowheads="1"/>
          </p:cNvSpPr>
          <p:nvPr>
            <p:ph type="body" idx="1"/>
          </p:nvPr>
        </p:nvSpPr>
        <p:spPr>
          <a:xfrm>
            <a:off x="914400" y="4368800"/>
            <a:ext cx="5026025" cy="40640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pPr eaLnBrk="1" hangingPunct="1">
              <a:spcBef>
                <a:spcPct val="0"/>
              </a:spcBef>
            </a:pPr>
            <a:r>
              <a:rPr lang="en-US" smtClean="0"/>
              <a:t>Once Earl became hurricane, all hotspots were erased.  Earl was just part of the story, however, as Danielle et al followed similar North Atlantic trajectories.  Florida reef tract and Northern Caribbean reaped the biggest benefits off Earl. </a:t>
            </a:r>
            <a:r>
              <a:rPr lang="en-AU" smtClean="0"/>
              <a:t>Discussion on hotspots, DHW and how what role hurricanes might have played in 2010…comment on spread of cool wakes beyond radius of gales (see florida reefs following Earl), how currents may be involved, etc. Curious to see 2010 bleaching reports…</a:t>
            </a:r>
          </a:p>
          <a:p>
            <a:r>
              <a:rPr lang="en-US" smtClean="0"/>
              <a:t> </a:t>
            </a:r>
            <a:endParaRPr lang="en-AU" smtClean="0"/>
          </a:p>
        </p:txBody>
      </p:sp>
      <p:sp>
        <p:nvSpPr>
          <p:cNvPr id="64516" name="Slide Number Placeholder 3"/>
          <p:cNvSpPr>
            <a:spLocks noGrp="1"/>
          </p:cNvSpPr>
          <p:nvPr>
            <p:ph type="sldNum" sz="quarter" idx="5"/>
          </p:nvPr>
        </p:nvSpPr>
        <p:spPr>
          <a:noFill/>
          <a:ln>
            <a:miter lim="800000"/>
            <a:headEnd/>
            <a:tailEnd/>
          </a:ln>
        </p:spPr>
        <p:txBody>
          <a:bodyPr/>
          <a:lstStyle/>
          <a:p>
            <a:fld id="{099EE74B-73F0-49CD-BC1D-5924DB136DD0}" type="slidenum">
              <a:rPr lang="en-AU" smtClean="0"/>
              <a:pPr/>
              <a:t>6</a:t>
            </a:fld>
            <a:endParaRPr lang="en-A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90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fld id="{58665D19-29E7-4C23-83DB-4F6DE48E5E27}" type="slidenum">
              <a:rPr lang="en-AU" sz="1200" smtClean="0"/>
              <a:pPr eaLnBrk="1" hangingPunct="1"/>
              <a:t>8</a:t>
            </a:fld>
            <a:endParaRPr lang="en-AU"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fld id="{3497B71F-419B-405C-B2C9-408A4CD3F6E0}" type="slidenum">
              <a:rPr lang="en-AU" sz="1200" smtClean="0"/>
              <a:pPr eaLnBrk="1" hangingPunct="1"/>
              <a:t>9</a:t>
            </a:fld>
            <a:endParaRPr lang="en-AU" sz="1200" smtClean="0"/>
          </a:p>
        </p:txBody>
      </p:sp>
      <p:sp>
        <p:nvSpPr>
          <p:cNvPr id="90115" name="Rectangle 2"/>
          <p:cNvSpPr>
            <a:spLocks noGrp="1" noRot="1" noChangeAspect="1" noChangeArrowheads="1" noTextEdit="1"/>
          </p:cNvSpPr>
          <p:nvPr>
            <p:ph type="sldImg"/>
          </p:nvPr>
        </p:nvSpPr>
        <p:spPr>
          <a:xfrm>
            <a:off x="1144588" y="712788"/>
            <a:ext cx="4567237" cy="3425825"/>
          </a:xfrm>
          <a:ln/>
        </p:spPr>
      </p:sp>
      <p:sp>
        <p:nvSpPr>
          <p:cNvPr id="90116" name="Rectangle 3"/>
          <p:cNvSpPr>
            <a:spLocks noGrp="1" noChangeArrowheads="1"/>
          </p:cNvSpPr>
          <p:nvPr>
            <p:ph type="body" idx="1"/>
          </p:nvPr>
        </p:nvSpPr>
        <p:spPr>
          <a:xfrm>
            <a:off x="914400" y="4368800"/>
            <a:ext cx="5026025" cy="4064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C228FF7A-5ABA-48BC-867B-5576C5F4E96F}" type="slidenum">
              <a:rPr lang="en-AU" smtClean="0"/>
              <a:pPr/>
              <a:t>10</a:t>
            </a:fld>
            <a:endParaRPr lang="en-AU"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A72876E5-A5BC-45F1-B300-C4F44090C920}" type="slidenum">
              <a:rPr lang="en-AU" smtClean="0"/>
              <a:pPr/>
              <a:t>11</a:t>
            </a:fld>
            <a:endParaRPr lang="en-AU" smtClean="0"/>
          </a:p>
        </p:txBody>
      </p:sp>
      <p:sp>
        <p:nvSpPr>
          <p:cNvPr id="68611" name="Rectangle 2"/>
          <p:cNvSpPr>
            <a:spLocks noGrp="1" noRot="1" noChangeAspect="1" noChangeArrowheads="1" noTextEdit="1"/>
          </p:cNvSpPr>
          <p:nvPr>
            <p:ph type="sldImg"/>
          </p:nvPr>
        </p:nvSpPr>
        <p:spPr>
          <a:xfrm>
            <a:off x="1144588" y="712788"/>
            <a:ext cx="4567237" cy="3425825"/>
          </a:xfrm>
          <a:ln/>
        </p:spPr>
      </p:sp>
      <p:sp>
        <p:nvSpPr>
          <p:cNvPr id="68612" name="Rectangle 3"/>
          <p:cNvSpPr>
            <a:spLocks noGrp="1" noChangeArrowheads="1"/>
          </p:cNvSpPr>
          <p:nvPr>
            <p:ph type="body" idx="1"/>
          </p:nvPr>
        </p:nvSpPr>
        <p:spPr>
          <a:xfrm>
            <a:off x="912813" y="4370388"/>
            <a:ext cx="5029200" cy="4062412"/>
          </a:xfrm>
          <a:noFill/>
        </p:spPr>
        <p:txBody>
          <a:bodyPr/>
          <a:lstStyle/>
          <a:p>
            <a:pPr eaLnBrk="1" hangingPunct="1"/>
            <a:r>
              <a:rPr lang="en-US" smtClean="0"/>
              <a:t>Tropical cyclones, such as Justin [hit animation], which passed through the Great Barrier Reef in 1997, and Ivor, [hit animation] which passed through in 1990 generate unusually large waves that can cause signficant structural damage to coral reef communities...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miter lim="800000"/>
            <a:headEnd/>
            <a:tailEnd/>
          </a:ln>
        </p:spPr>
        <p:txBody>
          <a:bodyPr/>
          <a:lstStyle/>
          <a:p>
            <a:fld id="{08C1DEC0-18FE-4E7B-BD40-9EEABE738823}" type="slidenum">
              <a:rPr lang="en-AU" smtClean="0"/>
              <a:pPr/>
              <a:t>12</a:t>
            </a:fld>
            <a:endParaRPr lang="en-AU" smtClean="0"/>
          </a:p>
        </p:txBody>
      </p:sp>
      <p:sp>
        <p:nvSpPr>
          <p:cNvPr id="60419" name="Rectangle 2"/>
          <p:cNvSpPr>
            <a:spLocks noGrp="1" noRot="1" noChangeAspect="1" noChangeArrowheads="1" noTextEdit="1"/>
          </p:cNvSpPr>
          <p:nvPr>
            <p:ph type="sldImg"/>
          </p:nvPr>
        </p:nvSpPr>
        <p:spPr>
          <a:xfrm>
            <a:off x="1144588" y="712788"/>
            <a:ext cx="4567237" cy="3425825"/>
          </a:xfrm>
          <a:ln/>
        </p:spPr>
      </p:sp>
      <p:sp>
        <p:nvSpPr>
          <p:cNvPr id="60420" name="Rectangle 3"/>
          <p:cNvSpPr>
            <a:spLocks noGrp="1" noChangeArrowheads="1"/>
          </p:cNvSpPr>
          <p:nvPr>
            <p:ph type="body" idx="1"/>
          </p:nvPr>
        </p:nvSpPr>
        <p:spPr>
          <a:xfrm>
            <a:off x="914400" y="4368800"/>
            <a:ext cx="5026025" cy="4064000"/>
          </a:xfrm>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48A8A00A-244D-40FF-9A82-39301F82EC72}" type="slidenum">
              <a:rPr lang="en-AU" smtClean="0"/>
              <a:pPr/>
              <a:t>13</a:t>
            </a:fld>
            <a:endParaRPr lang="en-AU" smtClean="0"/>
          </a:p>
        </p:txBody>
      </p:sp>
      <p:sp>
        <p:nvSpPr>
          <p:cNvPr id="69635" name="Rectangle 2"/>
          <p:cNvSpPr>
            <a:spLocks noGrp="1" noRot="1" noChangeAspect="1" noChangeArrowheads="1" noTextEdit="1"/>
          </p:cNvSpPr>
          <p:nvPr>
            <p:ph type="sldImg"/>
          </p:nvPr>
        </p:nvSpPr>
        <p:spPr>
          <a:xfrm>
            <a:off x="1144588" y="712788"/>
            <a:ext cx="4567237" cy="3425825"/>
          </a:xfrm>
          <a:ln/>
        </p:spPr>
      </p:sp>
      <p:sp>
        <p:nvSpPr>
          <p:cNvPr id="69636" name="Rectangle 3"/>
          <p:cNvSpPr>
            <a:spLocks noGrp="1" noChangeArrowheads="1"/>
          </p:cNvSpPr>
          <p:nvPr>
            <p:ph type="body" idx="1"/>
          </p:nvPr>
        </p:nvSpPr>
        <p:spPr>
          <a:xfrm>
            <a:off x="914400" y="4368800"/>
            <a:ext cx="5026025" cy="4064000"/>
          </a:xfrm>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1EC4F271-1238-4EF2-AE99-93496FDEC6D1}" type="slidenum">
              <a:rPr lang="en-AU"/>
              <a:pPr>
                <a:defRPr/>
              </a:pPr>
              <a:t>‹#›</a:t>
            </a:fld>
            <a:endParaRPr lang="en-A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E94C9A9-874C-489B-A95D-6DBD58A6913A}" type="slidenum">
              <a:rPr lang="en-AU"/>
              <a:pPr>
                <a:defRPr/>
              </a:pPr>
              <a:t>‹#›</a:t>
            </a:fld>
            <a:endParaRPr lang="en-A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66BEDBDE-BDED-40AC-BC32-6A1EEA038B6F}" type="slidenum">
              <a:rPr lang="en-AU"/>
              <a:pPr>
                <a:defRPr/>
              </a:pPr>
              <a:t>‹#›</a:t>
            </a:fld>
            <a:endParaRPr lang="en-A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C6B3627F-BD16-4059-A3A7-F3D127475C54}" type="slidenum">
              <a:rPr lang="en-AU"/>
              <a:pPr>
                <a:defRPr/>
              </a:pPr>
              <a:t>‹#›</a:t>
            </a:fld>
            <a:endParaRPr lang="en-A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B33C69C6-1E40-44DC-A2B1-2192049C5236}" type="slidenum">
              <a:rPr lang="en-AU"/>
              <a:pPr>
                <a:defRPr/>
              </a:pPr>
              <a:t>‹#›</a:t>
            </a:fld>
            <a:endParaRPr lang="en-A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138E0370-A3FB-42E4-B31F-B7A0261994EB}" type="slidenum">
              <a:rPr lang="en-AU"/>
              <a:pPr>
                <a:defRPr/>
              </a:pPr>
              <a:t>‹#›</a:t>
            </a:fld>
            <a:endParaRPr lang="en-A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297C0D3D-A3E5-4324-8C48-969E562CA531}" type="slidenum">
              <a:rPr lang="en-AU"/>
              <a:pPr>
                <a:defRPr/>
              </a:pPr>
              <a:t>‹#›</a:t>
            </a:fld>
            <a:endParaRPr lang="en-A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40DC52D8-925E-4B2D-959A-01DB063FCDE6}" type="slidenum">
              <a:rPr lang="en-AU"/>
              <a:pPr>
                <a:defRPr/>
              </a:pPr>
              <a:t>‹#›</a:t>
            </a:fld>
            <a:endParaRPr lang="en-A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EDE7F7D3-7293-4A81-AA65-C323EB0266E7}" type="slidenum">
              <a:rPr lang="en-AU"/>
              <a:pPr>
                <a:defRPr/>
              </a:pPr>
              <a:t>‹#›</a:t>
            </a:fld>
            <a:endParaRPr lang="en-A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81320C5-12BF-4A20-9827-3FEBBD4CA6CE}" type="slidenum">
              <a:rPr lang="en-AU"/>
              <a:pPr>
                <a:defRPr/>
              </a:pPr>
              <a:t>‹#›</a:t>
            </a:fld>
            <a:endParaRPr lang="en-A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98CE48A7-0C23-4493-95F2-4BB43EE29883}" type="slidenum">
              <a:rPr lang="en-AU"/>
              <a:pPr>
                <a:defRPr/>
              </a:pPr>
              <a:t>‹#›</a:t>
            </a:fld>
            <a:endParaRPr lang="en-A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47237411-3D25-40FE-B4B3-BB2408BD1CD5}" type="slidenum">
              <a:rPr lang="en-AU"/>
              <a:pPr>
                <a:defRPr/>
              </a:pPr>
              <a:t>‹#›</a:t>
            </a:fld>
            <a:endParaRPr lang="en-A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E0735664-368D-441D-B2F5-9CB5B1B39B51}"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gif"/><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http://en.wikipedia.org/wiki/File:Mar%C3%A9_vermelha.JPG" TargetMode="Externa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3.xml"/><Relationship Id="rId7"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gif"/><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emf"/></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0"/>
          <p:cNvSpPr>
            <a:spLocks noChangeArrowheads="1"/>
          </p:cNvSpPr>
          <p:nvPr/>
        </p:nvSpPr>
        <p:spPr bwMode="auto">
          <a:xfrm>
            <a:off x="0" y="0"/>
            <a:ext cx="9144000" cy="6858000"/>
          </a:xfrm>
          <a:prstGeom prst="rect">
            <a:avLst/>
          </a:prstGeom>
          <a:solidFill>
            <a:srgbClr val="C0EBF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lang="en-US" sz="2400" b="1">
              <a:latin typeface="Times New Roman" pitchFamily="18" charset="0"/>
            </a:endParaRPr>
          </a:p>
        </p:txBody>
      </p:sp>
      <p:pic>
        <p:nvPicPr>
          <p:cNvPr id="449538" name="Picture 2" descr="tcs_85to08_by_category"/>
          <p:cNvPicPr>
            <a:picLocks noChangeAspect="1" noChangeArrowheads="1" noCrop="1"/>
          </p:cNvPicPr>
          <p:nvPr/>
        </p:nvPicPr>
        <p:blipFill>
          <a:blip r:embed="rId2" cstate="print"/>
          <a:srcRect/>
          <a:stretch>
            <a:fillRect/>
          </a:stretch>
        </p:blipFill>
        <p:spPr bwMode="auto">
          <a:xfrm>
            <a:off x="592204" y="1712675"/>
            <a:ext cx="7861150" cy="3844594"/>
          </a:xfrm>
          <a:prstGeom prst="rect">
            <a:avLst/>
          </a:prstGeom>
          <a:ln>
            <a:noFill/>
          </a:ln>
          <a:effectLst>
            <a:outerShdw blurRad="292100" dist="139700" dir="2700000" algn="tl" rotWithShape="0">
              <a:srgbClr val="333333">
                <a:alpha val="65000"/>
              </a:srgbClr>
            </a:outerShdw>
          </a:effectLst>
          <a:extLst/>
        </p:spPr>
      </p:pic>
      <p:grpSp>
        <p:nvGrpSpPr>
          <p:cNvPr id="6148" name="Group 3"/>
          <p:cNvGrpSpPr>
            <a:grpSpLocks/>
          </p:cNvGrpSpPr>
          <p:nvPr/>
        </p:nvGrpSpPr>
        <p:grpSpPr bwMode="auto">
          <a:xfrm>
            <a:off x="3785521" y="3983263"/>
            <a:ext cx="923925" cy="1069975"/>
            <a:chOff x="2789" y="3475"/>
            <a:chExt cx="582" cy="674"/>
          </a:xfrm>
        </p:grpSpPr>
        <p:sp>
          <p:nvSpPr>
            <p:cNvPr id="6155" name="Rectangle 4"/>
            <p:cNvSpPr>
              <a:spLocks noChangeArrowheads="1"/>
            </p:cNvSpPr>
            <p:nvPr/>
          </p:nvSpPr>
          <p:spPr bwMode="auto">
            <a:xfrm>
              <a:off x="2789" y="3475"/>
              <a:ext cx="182" cy="18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156" name="Rectangle 5"/>
            <p:cNvSpPr>
              <a:spLocks noChangeArrowheads="1"/>
            </p:cNvSpPr>
            <p:nvPr/>
          </p:nvSpPr>
          <p:spPr bwMode="auto">
            <a:xfrm>
              <a:off x="2789" y="3702"/>
              <a:ext cx="182" cy="181"/>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157" name="Rectangle 6"/>
            <p:cNvSpPr>
              <a:spLocks noChangeArrowheads="1"/>
            </p:cNvSpPr>
            <p:nvPr/>
          </p:nvSpPr>
          <p:spPr bwMode="auto">
            <a:xfrm>
              <a:off x="2789" y="3929"/>
              <a:ext cx="182" cy="181"/>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158" name="Text Box 7"/>
            <p:cNvSpPr txBox="1">
              <a:spLocks noChangeArrowheads="1"/>
            </p:cNvSpPr>
            <p:nvPr/>
          </p:nvSpPr>
          <p:spPr bwMode="auto">
            <a:xfrm>
              <a:off x="2971" y="3475"/>
              <a:ext cx="400"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dirty="0"/>
                <a:t>Sea</a:t>
              </a:r>
            </a:p>
            <a:p>
              <a:pPr eaLnBrk="1" hangingPunct="1"/>
              <a:endParaRPr lang="en-AU" sz="800" dirty="0"/>
            </a:p>
            <a:p>
              <a:pPr eaLnBrk="1" hangingPunct="1"/>
              <a:r>
                <a:rPr lang="en-AU" dirty="0"/>
                <a:t>Land</a:t>
              </a:r>
            </a:p>
            <a:p>
              <a:pPr eaLnBrk="1" hangingPunct="1"/>
              <a:endParaRPr lang="en-AU" sz="800" dirty="0"/>
            </a:p>
            <a:p>
              <a:pPr eaLnBrk="1" hangingPunct="1"/>
              <a:r>
                <a:rPr lang="en-AU" dirty="0"/>
                <a:t>Reef</a:t>
              </a:r>
            </a:p>
          </p:txBody>
        </p:sp>
      </p:grpSp>
      <p:sp>
        <p:nvSpPr>
          <p:cNvPr id="6150" name="Line 20"/>
          <p:cNvSpPr>
            <a:spLocks noChangeShapeType="1"/>
          </p:cNvSpPr>
          <p:nvPr/>
        </p:nvSpPr>
        <p:spPr bwMode="auto">
          <a:xfrm flipV="1">
            <a:off x="781657" y="4485463"/>
            <a:ext cx="0" cy="895350"/>
          </a:xfrm>
          <a:prstGeom prst="line">
            <a:avLst/>
          </a:prstGeom>
          <a:noFill/>
          <a:ln w="7620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6151" name="Text Box 28"/>
          <p:cNvSpPr txBox="1">
            <a:spLocks noChangeArrowheads="1"/>
          </p:cNvSpPr>
          <p:nvPr/>
        </p:nvSpPr>
        <p:spPr bwMode="auto">
          <a:xfrm>
            <a:off x="5026326" y="1328796"/>
            <a:ext cx="34270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1400" i="1" dirty="0"/>
              <a:t>Tropical cyclones, </a:t>
            </a:r>
            <a:r>
              <a:rPr lang="en-AU" sz="1400" i="1" dirty="0" smtClean="0"/>
              <a:t>1985-2009 </a:t>
            </a:r>
            <a:r>
              <a:rPr lang="en-AU" sz="1400" i="1" dirty="0"/>
              <a:t>(n = 2,261)</a:t>
            </a:r>
          </a:p>
        </p:txBody>
      </p:sp>
      <p:sp>
        <p:nvSpPr>
          <p:cNvPr id="6154" name="TextBox 29"/>
          <p:cNvSpPr txBox="1">
            <a:spLocks noChangeArrowheads="1"/>
          </p:cNvSpPr>
          <p:nvPr/>
        </p:nvSpPr>
        <p:spPr bwMode="auto">
          <a:xfrm>
            <a:off x="618147" y="5904122"/>
            <a:ext cx="7730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1200" dirty="0"/>
              <a:t>Tropical storm		</a:t>
            </a:r>
            <a:r>
              <a:rPr lang="en-AU" sz="1200" dirty="0" smtClean="0"/>
              <a:t>              Tropical </a:t>
            </a:r>
            <a:r>
              <a:rPr lang="en-AU" sz="1200" dirty="0"/>
              <a:t>cyclone		</a:t>
            </a:r>
            <a:r>
              <a:rPr lang="en-AU" sz="1200" dirty="0" smtClean="0"/>
              <a:t>                                Hurricane</a:t>
            </a:r>
            <a:endParaRPr lang="en-AU" sz="1200" dirty="0"/>
          </a:p>
        </p:txBody>
      </p:sp>
      <p:pic>
        <p:nvPicPr>
          <p:cNvPr id="15" name="Picture 4" descr="uow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1425" y="6365875"/>
            <a:ext cx="2232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5"/>
          <p:cNvSpPr txBox="1">
            <a:spLocks noChangeArrowheads="1"/>
          </p:cNvSpPr>
          <p:nvPr/>
        </p:nvSpPr>
        <p:spPr bwMode="auto">
          <a:xfrm>
            <a:off x="2566988" y="6389688"/>
            <a:ext cx="36385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dirty="0" err="1"/>
              <a:t>Dr.</a:t>
            </a:r>
            <a:r>
              <a:rPr lang="en-AU" dirty="0"/>
              <a:t> </a:t>
            </a:r>
            <a:r>
              <a:rPr lang="en-AU" dirty="0" err="1"/>
              <a:t>Marji</a:t>
            </a:r>
            <a:r>
              <a:rPr lang="en-AU" dirty="0"/>
              <a:t> </a:t>
            </a:r>
            <a:r>
              <a:rPr lang="en-AU" dirty="0" err="1"/>
              <a:t>Puotinen</a:t>
            </a:r>
            <a:r>
              <a:rPr lang="en-AU" dirty="0"/>
              <a:t> and </a:t>
            </a:r>
            <a:r>
              <a:rPr lang="en-AU" dirty="0" smtClean="0"/>
              <a:t>Adam </a:t>
            </a:r>
            <a:r>
              <a:rPr lang="en-AU" dirty="0" err="1" smtClean="0"/>
              <a:t>Carrigan</a:t>
            </a:r>
            <a:endParaRPr lang="en-AU" dirty="0"/>
          </a:p>
        </p:txBody>
      </p:sp>
      <p:pic>
        <p:nvPicPr>
          <p:cNvPr id="1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94725" y="6308725"/>
            <a:ext cx="5143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ight Arrow 1"/>
          <p:cNvSpPr/>
          <p:nvPr/>
        </p:nvSpPr>
        <p:spPr>
          <a:xfrm>
            <a:off x="554258" y="5683039"/>
            <a:ext cx="7861151" cy="208518"/>
          </a:xfrm>
          <a:prstGeom prst="rightArrow">
            <a:avLst/>
          </a:prstGeom>
          <a:gradFill flip="none" rotWithShape="1">
            <a:gsLst>
              <a:gs pos="0">
                <a:srgbClr val="FFCC99"/>
              </a:gs>
              <a:gs pos="65000">
                <a:srgbClr val="FF0000"/>
              </a:gs>
              <a:gs pos="100000">
                <a:srgbClr val="99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3"/>
          <p:cNvSpPr>
            <a:spLocks noChangeArrowheads="1"/>
          </p:cNvSpPr>
          <p:nvPr/>
        </p:nvSpPr>
        <p:spPr bwMode="auto">
          <a:xfrm>
            <a:off x="0" y="39688"/>
            <a:ext cx="9067800" cy="1200150"/>
          </a:xfrm>
          <a:prstGeom prst="rect">
            <a:avLst/>
          </a:prstGeom>
          <a:noFill/>
          <a:ln w="9525">
            <a:noFill/>
            <a:miter lim="800000"/>
            <a:headEnd/>
            <a:tailEnd/>
          </a:ln>
          <a:effectLst/>
        </p:spPr>
        <p:txBody>
          <a:bodyPr anchor="ctr">
            <a:spAutoFit/>
          </a:bodyPr>
          <a:lstStyle/>
          <a:p>
            <a:pPr algn="ctr">
              <a:defRPr/>
            </a:pPr>
            <a:r>
              <a:rPr lang="en-AU" sz="3600" b="1" dirty="0">
                <a:solidFill>
                  <a:srgbClr val="FF0000"/>
                </a:solidFill>
                <a:latin typeface="+mj-lt"/>
              </a:rPr>
              <a:t>Modelling tropical cyclone (TC) impacts on the world’s coral reefs</a:t>
            </a:r>
            <a:endParaRPr lang="en-AU" dirty="0">
              <a:latin typeface="+mj-lt"/>
            </a:endParaRPr>
          </a:p>
        </p:txBody>
      </p:sp>
    </p:spTree>
    <p:extLst>
      <p:ext uri="{BB962C8B-B14F-4D97-AF65-F5344CB8AC3E}">
        <p14:creationId xmlns:p14="http://schemas.microsoft.com/office/powerpoint/2010/main" val="4100546876"/>
      </p:ext>
    </p:extLst>
  </p:cSld>
  <p:clrMapOvr>
    <a:masterClrMapping/>
  </p:clrMapOvr>
  <p:transition advTm="1652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dirty="0">
              <a:latin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1109314"/>
            <a:ext cx="9144000" cy="3792682"/>
          </a:xfrm>
          <a:prstGeom prst="rect">
            <a:avLst/>
          </a:prstGeom>
        </p:spPr>
      </p:pic>
      <p:sp>
        <p:nvSpPr>
          <p:cNvPr id="18" name="Text Box 22"/>
          <p:cNvSpPr txBox="1">
            <a:spLocks noChangeArrowheads="1"/>
          </p:cNvSpPr>
          <p:nvPr/>
        </p:nvSpPr>
        <p:spPr bwMode="auto">
          <a:xfrm>
            <a:off x="5878404" y="4901996"/>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900" i="1" dirty="0" err="1" smtClean="0"/>
              <a:t>Carrigan</a:t>
            </a:r>
            <a:r>
              <a:rPr lang="en-AU" sz="900" i="1" dirty="0" smtClean="0"/>
              <a:t> and </a:t>
            </a:r>
            <a:r>
              <a:rPr lang="en-AU" sz="900" i="1" dirty="0" err="1" smtClean="0"/>
              <a:t>Puotinen</a:t>
            </a:r>
            <a:r>
              <a:rPr lang="en-AU" sz="900" i="1" dirty="0" smtClean="0"/>
              <a:t>, 2011, Geophysical Research Letters.</a:t>
            </a:r>
            <a:endParaRPr lang="en-AU" sz="900" i="1" dirty="0"/>
          </a:p>
        </p:txBody>
      </p:sp>
      <p:sp>
        <p:nvSpPr>
          <p:cNvPr id="37" name="Rectangle 3"/>
          <p:cNvSpPr>
            <a:spLocks noChangeArrowheads="1"/>
          </p:cNvSpPr>
          <p:nvPr/>
        </p:nvSpPr>
        <p:spPr bwMode="auto">
          <a:xfrm>
            <a:off x="39328" y="198613"/>
            <a:ext cx="9067800" cy="646331"/>
          </a:xfrm>
          <a:prstGeom prst="rect">
            <a:avLst/>
          </a:prstGeom>
          <a:noFill/>
          <a:ln w="9525">
            <a:noFill/>
            <a:miter lim="800000"/>
            <a:headEnd/>
            <a:tailEnd/>
          </a:ln>
          <a:effectLst/>
        </p:spPr>
        <p:txBody>
          <a:bodyPr anchor="ctr">
            <a:spAutoFit/>
          </a:bodyPr>
          <a:lstStyle/>
          <a:p>
            <a:pPr algn="ctr">
              <a:defRPr/>
            </a:pPr>
            <a:r>
              <a:rPr lang="en-AU" sz="3600" b="1" dirty="0" smtClean="0">
                <a:solidFill>
                  <a:srgbClr val="FF0000"/>
                </a:solidFill>
                <a:latin typeface="+mj-lt"/>
              </a:rPr>
              <a:t>Many reefs repeatedly exposed to TCs</a:t>
            </a:r>
            <a:endParaRPr lang="en-AU" dirty="0">
              <a:latin typeface="+mj-lt"/>
            </a:endParaRPr>
          </a:p>
        </p:txBody>
      </p:sp>
      <p:grpSp>
        <p:nvGrpSpPr>
          <p:cNvPr id="42" name="Group 32"/>
          <p:cNvGrpSpPr>
            <a:grpSpLocks/>
          </p:cNvGrpSpPr>
          <p:nvPr/>
        </p:nvGrpSpPr>
        <p:grpSpPr bwMode="auto">
          <a:xfrm>
            <a:off x="442913" y="6215063"/>
            <a:ext cx="1593850" cy="338137"/>
            <a:chOff x="2652891" y="5071533"/>
            <a:chExt cx="1593549" cy="338667"/>
          </a:xfrm>
        </p:grpSpPr>
        <p:sp>
          <p:nvSpPr>
            <p:cNvPr id="43" name="Freeform 42"/>
            <p:cNvSpPr/>
            <p:nvPr/>
          </p:nvSpPr>
          <p:spPr>
            <a:xfrm>
              <a:off x="2652891" y="5071533"/>
              <a:ext cx="553932" cy="338667"/>
            </a:xfrm>
            <a:custGeom>
              <a:avLst/>
              <a:gdLst>
                <a:gd name="connsiteX0" fmla="*/ 22578 w 553156"/>
                <a:gd name="connsiteY0" fmla="*/ 124178 h 338667"/>
                <a:gd name="connsiteX1" fmla="*/ 22578 w 553156"/>
                <a:gd name="connsiteY1" fmla="*/ 124178 h 338667"/>
                <a:gd name="connsiteX2" fmla="*/ 45156 w 553156"/>
                <a:gd name="connsiteY2" fmla="*/ 22578 h 338667"/>
                <a:gd name="connsiteX3" fmla="*/ 79022 w 553156"/>
                <a:gd name="connsiteY3" fmla="*/ 11289 h 338667"/>
                <a:gd name="connsiteX4" fmla="*/ 169333 w 553156"/>
                <a:gd name="connsiteY4" fmla="*/ 22578 h 338667"/>
                <a:gd name="connsiteX5" fmla="*/ 191911 w 553156"/>
                <a:gd name="connsiteY5" fmla="*/ 56444 h 338667"/>
                <a:gd name="connsiteX6" fmla="*/ 304800 w 553156"/>
                <a:gd name="connsiteY6" fmla="*/ 56444 h 338667"/>
                <a:gd name="connsiteX7" fmla="*/ 383822 w 553156"/>
                <a:gd name="connsiteY7" fmla="*/ 22578 h 338667"/>
                <a:gd name="connsiteX8" fmla="*/ 451556 w 553156"/>
                <a:gd name="connsiteY8" fmla="*/ 0 h 338667"/>
                <a:gd name="connsiteX9" fmla="*/ 508000 w 553156"/>
                <a:gd name="connsiteY9" fmla="*/ 90311 h 338667"/>
                <a:gd name="connsiteX10" fmla="*/ 530578 w 553156"/>
                <a:gd name="connsiteY10" fmla="*/ 124178 h 338667"/>
                <a:gd name="connsiteX11" fmla="*/ 553156 w 553156"/>
                <a:gd name="connsiteY11" fmla="*/ 191911 h 338667"/>
                <a:gd name="connsiteX12" fmla="*/ 519289 w 553156"/>
                <a:gd name="connsiteY12" fmla="*/ 270933 h 338667"/>
                <a:gd name="connsiteX13" fmla="*/ 485422 w 553156"/>
                <a:gd name="connsiteY13" fmla="*/ 282222 h 338667"/>
                <a:gd name="connsiteX14" fmla="*/ 451556 w 553156"/>
                <a:gd name="connsiteY14" fmla="*/ 316089 h 338667"/>
                <a:gd name="connsiteX15" fmla="*/ 383822 w 553156"/>
                <a:gd name="connsiteY15" fmla="*/ 338667 h 338667"/>
                <a:gd name="connsiteX16" fmla="*/ 293511 w 553156"/>
                <a:gd name="connsiteY16" fmla="*/ 327378 h 338667"/>
                <a:gd name="connsiteX17" fmla="*/ 259645 w 553156"/>
                <a:gd name="connsiteY17" fmla="*/ 316089 h 338667"/>
                <a:gd name="connsiteX18" fmla="*/ 237067 w 553156"/>
                <a:gd name="connsiteY18" fmla="*/ 282222 h 338667"/>
                <a:gd name="connsiteX19" fmla="*/ 203200 w 553156"/>
                <a:gd name="connsiteY19" fmla="*/ 248356 h 338667"/>
                <a:gd name="connsiteX20" fmla="*/ 33867 w 553156"/>
                <a:gd name="connsiteY20" fmla="*/ 248356 h 338667"/>
                <a:gd name="connsiteX21" fmla="*/ 11289 w 553156"/>
                <a:gd name="connsiteY21" fmla="*/ 214489 h 338667"/>
                <a:gd name="connsiteX22" fmla="*/ 0 w 553156"/>
                <a:gd name="connsiteY22" fmla="*/ 180622 h 338667"/>
                <a:gd name="connsiteX23" fmla="*/ 22578 w 553156"/>
                <a:gd name="connsiteY23" fmla="*/ 124178 h 33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3156" h="338667">
                  <a:moveTo>
                    <a:pt x="22578" y="124178"/>
                  </a:moveTo>
                  <a:lnTo>
                    <a:pt x="22578" y="124178"/>
                  </a:lnTo>
                  <a:cubicBezTo>
                    <a:pt x="30104" y="90311"/>
                    <a:pt x="29641" y="53608"/>
                    <a:pt x="45156" y="22578"/>
                  </a:cubicBezTo>
                  <a:cubicBezTo>
                    <a:pt x="50478" y="11935"/>
                    <a:pt x="67123" y="11289"/>
                    <a:pt x="79022" y="11289"/>
                  </a:cubicBezTo>
                  <a:cubicBezTo>
                    <a:pt x="109360" y="11289"/>
                    <a:pt x="139229" y="18815"/>
                    <a:pt x="169333" y="22578"/>
                  </a:cubicBezTo>
                  <a:cubicBezTo>
                    <a:pt x="176859" y="33867"/>
                    <a:pt x="181317" y="47969"/>
                    <a:pt x="191911" y="56444"/>
                  </a:cubicBezTo>
                  <a:cubicBezTo>
                    <a:pt x="221765" y="80327"/>
                    <a:pt x="279415" y="60070"/>
                    <a:pt x="304800" y="56444"/>
                  </a:cubicBezTo>
                  <a:cubicBezTo>
                    <a:pt x="413791" y="20117"/>
                    <a:pt x="244362" y="78363"/>
                    <a:pt x="383822" y="22578"/>
                  </a:cubicBezTo>
                  <a:cubicBezTo>
                    <a:pt x="405919" y="13739"/>
                    <a:pt x="451556" y="0"/>
                    <a:pt x="451556" y="0"/>
                  </a:cubicBezTo>
                  <a:cubicBezTo>
                    <a:pt x="535897" y="84343"/>
                    <a:pt x="470983" y="3940"/>
                    <a:pt x="508000" y="90311"/>
                  </a:cubicBezTo>
                  <a:cubicBezTo>
                    <a:pt x="513345" y="102782"/>
                    <a:pt x="525068" y="111780"/>
                    <a:pt x="530578" y="124178"/>
                  </a:cubicBezTo>
                  <a:cubicBezTo>
                    <a:pt x="540244" y="145926"/>
                    <a:pt x="553156" y="191911"/>
                    <a:pt x="553156" y="191911"/>
                  </a:cubicBezTo>
                  <a:cubicBezTo>
                    <a:pt x="546377" y="219027"/>
                    <a:pt x="543652" y="251443"/>
                    <a:pt x="519289" y="270933"/>
                  </a:cubicBezTo>
                  <a:cubicBezTo>
                    <a:pt x="509997" y="278367"/>
                    <a:pt x="496711" y="278459"/>
                    <a:pt x="485422" y="282222"/>
                  </a:cubicBezTo>
                  <a:cubicBezTo>
                    <a:pt x="474133" y="293511"/>
                    <a:pt x="465512" y="308336"/>
                    <a:pt x="451556" y="316089"/>
                  </a:cubicBezTo>
                  <a:cubicBezTo>
                    <a:pt x="430752" y="327647"/>
                    <a:pt x="383822" y="338667"/>
                    <a:pt x="383822" y="338667"/>
                  </a:cubicBezTo>
                  <a:cubicBezTo>
                    <a:pt x="353718" y="334904"/>
                    <a:pt x="323360" y="332805"/>
                    <a:pt x="293511" y="327378"/>
                  </a:cubicBezTo>
                  <a:cubicBezTo>
                    <a:pt x="281804" y="325249"/>
                    <a:pt x="268937" y="323523"/>
                    <a:pt x="259645" y="316089"/>
                  </a:cubicBezTo>
                  <a:cubicBezTo>
                    <a:pt x="249050" y="307613"/>
                    <a:pt x="245753" y="292645"/>
                    <a:pt x="237067" y="282222"/>
                  </a:cubicBezTo>
                  <a:cubicBezTo>
                    <a:pt x="226846" y="269958"/>
                    <a:pt x="214489" y="259645"/>
                    <a:pt x="203200" y="248356"/>
                  </a:cubicBezTo>
                  <a:cubicBezTo>
                    <a:pt x="141633" y="258616"/>
                    <a:pt x="98999" y="272040"/>
                    <a:pt x="33867" y="248356"/>
                  </a:cubicBezTo>
                  <a:cubicBezTo>
                    <a:pt x="21116" y="243719"/>
                    <a:pt x="17357" y="226624"/>
                    <a:pt x="11289" y="214489"/>
                  </a:cubicBezTo>
                  <a:cubicBezTo>
                    <a:pt x="5967" y="203846"/>
                    <a:pt x="0" y="180622"/>
                    <a:pt x="0" y="180622"/>
                  </a:cubicBezTo>
                  <a:lnTo>
                    <a:pt x="22578" y="124178"/>
                  </a:lnTo>
                  <a:close/>
                </a:path>
              </a:pathLst>
            </a:custGeom>
            <a:solidFill>
              <a:srgbClr val="EB6E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44" name="TextBox 27"/>
            <p:cNvSpPr txBox="1">
              <a:spLocks noChangeArrowheads="1"/>
            </p:cNvSpPr>
            <p:nvPr/>
          </p:nvSpPr>
          <p:spPr bwMode="auto">
            <a:xfrm>
              <a:off x="3160886" y="5071589"/>
              <a:ext cx="108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a:t>Coral reef</a:t>
              </a:r>
            </a:p>
          </p:txBody>
        </p:sp>
      </p:grpSp>
      <p:grpSp>
        <p:nvGrpSpPr>
          <p:cNvPr id="45" name="Group 32"/>
          <p:cNvGrpSpPr>
            <a:grpSpLocks/>
          </p:cNvGrpSpPr>
          <p:nvPr/>
        </p:nvGrpSpPr>
        <p:grpSpPr bwMode="auto">
          <a:xfrm>
            <a:off x="169863" y="5010150"/>
            <a:ext cx="2224087" cy="885825"/>
            <a:chOff x="0" y="5012267"/>
            <a:chExt cx="2224158" cy="886062"/>
          </a:xfrm>
        </p:grpSpPr>
        <p:sp>
          <p:nvSpPr>
            <p:cNvPr id="46" name="Rectangle 45"/>
            <p:cNvSpPr/>
            <p:nvPr/>
          </p:nvSpPr>
          <p:spPr>
            <a:xfrm>
              <a:off x="158755" y="5385430"/>
              <a:ext cx="1862196" cy="236600"/>
            </a:xfrm>
            <a:prstGeom prst="rect">
              <a:avLst/>
            </a:prstGeom>
            <a:gradFill flip="none" rotWithShape="1">
              <a:gsLst>
                <a:gs pos="5432">
                  <a:srgbClr val="B4DDE0"/>
                </a:gs>
                <a:gs pos="0">
                  <a:schemeClr val="bg1"/>
                </a:gs>
                <a:gs pos="56000">
                  <a:schemeClr val="accent1">
                    <a:lumMod val="75000"/>
                  </a:schemeClr>
                </a:gs>
                <a:gs pos="100000">
                  <a:schemeClr val="accent2">
                    <a:lumMod val="75000"/>
                  </a:schemeClr>
                </a:gs>
                <a:gs pos="100000">
                  <a:schemeClr val="accent1">
                    <a:shade val="100000"/>
                    <a:satMod val="115000"/>
                  </a:schemeClr>
                </a:gs>
              </a:gsLst>
              <a:lin ang="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47" name="TextBox 25"/>
            <p:cNvSpPr txBox="1">
              <a:spLocks noChangeArrowheads="1"/>
            </p:cNvSpPr>
            <p:nvPr/>
          </p:nvSpPr>
          <p:spPr bwMode="auto">
            <a:xfrm>
              <a:off x="0" y="5012267"/>
              <a:ext cx="21863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a:t>Mean annual TC days</a:t>
              </a:r>
            </a:p>
          </p:txBody>
        </p:sp>
        <p:sp>
          <p:nvSpPr>
            <p:cNvPr id="48" name="TextBox 30"/>
            <p:cNvSpPr txBox="1">
              <a:spLocks noChangeArrowheads="1"/>
            </p:cNvSpPr>
            <p:nvPr/>
          </p:nvSpPr>
          <p:spPr bwMode="auto">
            <a:xfrm>
              <a:off x="0" y="5559775"/>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a:t>0</a:t>
              </a:r>
            </a:p>
          </p:txBody>
        </p:sp>
        <p:sp>
          <p:nvSpPr>
            <p:cNvPr id="49" name="TextBox 31"/>
            <p:cNvSpPr txBox="1">
              <a:spLocks noChangeArrowheads="1"/>
            </p:cNvSpPr>
            <p:nvPr/>
          </p:nvSpPr>
          <p:spPr bwMode="auto">
            <a:xfrm>
              <a:off x="1811866" y="5559775"/>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a:t>28</a:t>
              </a:r>
            </a:p>
          </p:txBody>
        </p:sp>
      </p:grpSp>
      <p:sp>
        <p:nvSpPr>
          <p:cNvPr id="50" name="TextBox 34"/>
          <p:cNvSpPr txBox="1">
            <a:spLocks noChangeArrowheads="1"/>
          </p:cNvSpPr>
          <p:nvPr/>
        </p:nvSpPr>
        <p:spPr bwMode="auto">
          <a:xfrm>
            <a:off x="373063" y="5672138"/>
            <a:ext cx="17002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1400"/>
              <a:t>(gale force+ winds)</a:t>
            </a:r>
          </a:p>
        </p:txBody>
      </p:sp>
      <p:sp>
        <p:nvSpPr>
          <p:cNvPr id="51" name="TextBox 35"/>
          <p:cNvSpPr txBox="1">
            <a:spLocks noChangeArrowheads="1"/>
          </p:cNvSpPr>
          <p:nvPr/>
        </p:nvSpPr>
        <p:spPr bwMode="auto">
          <a:xfrm>
            <a:off x="5148263" y="5287963"/>
            <a:ext cx="37242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r>
              <a:rPr lang="en-AU" sz="2400" dirty="0"/>
              <a:t>Reefs in the GBR are typically exposed to </a:t>
            </a:r>
            <a:r>
              <a:rPr lang="en-AU" sz="2400" dirty="0">
                <a:solidFill>
                  <a:srgbClr val="FF0000"/>
                </a:solidFill>
              </a:rPr>
              <a:t>&lt;5 TC days per year.</a:t>
            </a:r>
          </a:p>
        </p:txBody>
      </p:sp>
      <p:sp>
        <p:nvSpPr>
          <p:cNvPr id="52" name="Rectangle 1"/>
          <p:cNvSpPr>
            <a:spLocks noChangeArrowheads="1"/>
          </p:cNvSpPr>
          <p:nvPr/>
        </p:nvSpPr>
        <p:spPr bwMode="auto">
          <a:xfrm>
            <a:off x="3445224" y="5210559"/>
            <a:ext cx="12430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AU" sz="3200" b="1" dirty="0"/>
              <a:t>1985-2009</a:t>
            </a:r>
          </a:p>
        </p:txBody>
      </p:sp>
    </p:spTree>
  </p:cSld>
  <p:clrMapOvr>
    <a:masterClrMapping/>
  </p:clrMapOvr>
  <p:transition advTm="5574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94948" y="270317"/>
            <a:ext cx="4486275" cy="5067300"/>
          </a:xfrm>
          <a:prstGeom prst="rect">
            <a:avLst/>
          </a:prstGeom>
          <a:noFill/>
          <a:ln w="9525">
            <a:solidFill>
              <a:schemeClr val="tx1"/>
            </a:solid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679425" y="1617675"/>
            <a:ext cx="4371975" cy="4962525"/>
          </a:xfrm>
          <a:prstGeom prst="rect">
            <a:avLst/>
          </a:prstGeom>
          <a:noFill/>
          <a:ln w="9525">
            <a:solidFill>
              <a:schemeClr val="tx1"/>
            </a:solidFill>
            <a:miter lim="800000"/>
            <a:headEnd/>
            <a:tailEnd/>
          </a:ln>
        </p:spPr>
      </p:pic>
      <p:sp>
        <p:nvSpPr>
          <p:cNvPr id="18" name="Rectangle 4"/>
          <p:cNvSpPr>
            <a:spLocks noChangeArrowheads="1"/>
          </p:cNvSpPr>
          <p:nvPr/>
        </p:nvSpPr>
        <p:spPr bwMode="auto">
          <a:xfrm>
            <a:off x="312525" y="5428528"/>
            <a:ext cx="4132162" cy="831639"/>
          </a:xfrm>
          <a:prstGeom prst="rect">
            <a:avLst/>
          </a:prstGeom>
          <a:noFill/>
          <a:ln w="9525">
            <a:noFill/>
            <a:miter lim="800000"/>
            <a:headEnd/>
            <a:tailEnd/>
          </a:ln>
        </p:spPr>
        <p:txBody>
          <a:bodyPr wrap="square" lIns="92075" tIns="46038" rIns="92075" bIns="46038">
            <a:spAutoFit/>
          </a:bodyPr>
          <a:lstStyle/>
          <a:p>
            <a:pPr algn="ctr" eaLnBrk="0" hangingPunct="0">
              <a:defRPr/>
            </a:pPr>
            <a:r>
              <a:rPr lang="en-AU" sz="2400" b="1" dirty="0" smtClean="0">
                <a:solidFill>
                  <a:srgbClr val="FF0000"/>
                </a:solidFill>
                <a:latin typeface="+mn-lt"/>
              </a:rPr>
              <a:t>Gale Force Winds (17 m/s) – Return interval</a:t>
            </a:r>
            <a:endParaRPr lang="en-AU" sz="2400" b="1" dirty="0">
              <a:solidFill>
                <a:srgbClr val="FF0000"/>
              </a:solidFill>
              <a:latin typeface="+mn-lt"/>
            </a:endParaRPr>
          </a:p>
        </p:txBody>
      </p:sp>
      <p:graphicFrame>
        <p:nvGraphicFramePr>
          <p:cNvPr id="19" name="Chart 18"/>
          <p:cNvGraphicFramePr/>
          <p:nvPr/>
        </p:nvGraphicFramePr>
        <p:xfrm>
          <a:off x="1840374" y="763933"/>
          <a:ext cx="2569581" cy="13195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p:nvPr/>
        </p:nvGraphicFramePr>
        <p:xfrm>
          <a:off x="6412375" y="2106588"/>
          <a:ext cx="2476984" cy="1273216"/>
        </p:xfrm>
        <a:graphic>
          <a:graphicData uri="http://schemas.openxmlformats.org/drawingml/2006/chart">
            <c:chart xmlns:c="http://schemas.openxmlformats.org/drawingml/2006/chart" xmlns:r="http://schemas.openxmlformats.org/officeDocument/2006/relationships" r:id="rId6"/>
          </a:graphicData>
        </a:graphic>
      </p:graphicFrame>
      <p:sp>
        <p:nvSpPr>
          <p:cNvPr id="21" name="Rectangle 4"/>
          <p:cNvSpPr>
            <a:spLocks noChangeArrowheads="1"/>
          </p:cNvSpPr>
          <p:nvPr/>
        </p:nvSpPr>
        <p:spPr bwMode="auto">
          <a:xfrm>
            <a:off x="4793855" y="731118"/>
            <a:ext cx="4132162" cy="831639"/>
          </a:xfrm>
          <a:prstGeom prst="rect">
            <a:avLst/>
          </a:prstGeom>
          <a:noFill/>
          <a:ln w="9525">
            <a:noFill/>
            <a:miter lim="800000"/>
            <a:headEnd/>
            <a:tailEnd/>
          </a:ln>
        </p:spPr>
        <p:txBody>
          <a:bodyPr wrap="square" lIns="92075" tIns="46038" rIns="92075" bIns="46038">
            <a:spAutoFit/>
          </a:bodyPr>
          <a:lstStyle/>
          <a:p>
            <a:pPr algn="ctr" eaLnBrk="0" hangingPunct="0">
              <a:defRPr/>
            </a:pPr>
            <a:r>
              <a:rPr lang="en-AU" sz="2400" b="1" dirty="0" smtClean="0">
                <a:solidFill>
                  <a:srgbClr val="FF0000"/>
                </a:solidFill>
                <a:latin typeface="+mn-lt"/>
              </a:rPr>
              <a:t>Severe TC Winds (33 m/s) - Return interval</a:t>
            </a:r>
          </a:p>
        </p:txBody>
      </p:sp>
      <p:sp>
        <p:nvSpPr>
          <p:cNvPr id="22" name="TextBox 21"/>
          <p:cNvSpPr txBox="1"/>
          <p:nvPr/>
        </p:nvSpPr>
        <p:spPr>
          <a:xfrm>
            <a:off x="2222340" y="405114"/>
            <a:ext cx="2032416" cy="338554"/>
          </a:xfrm>
          <a:prstGeom prst="rect">
            <a:avLst/>
          </a:prstGeom>
          <a:noFill/>
        </p:spPr>
        <p:txBody>
          <a:bodyPr wrap="none" rtlCol="0">
            <a:spAutoFit/>
          </a:bodyPr>
          <a:lstStyle/>
          <a:p>
            <a:r>
              <a:rPr lang="en-AU" dirty="0" smtClean="0"/>
              <a:t>% reef area affected</a:t>
            </a:r>
            <a:endParaRPr lang="en-AU" dirty="0"/>
          </a:p>
        </p:txBody>
      </p:sp>
      <p:sp>
        <p:nvSpPr>
          <p:cNvPr id="23" name="TextBox 22"/>
          <p:cNvSpPr txBox="1"/>
          <p:nvPr/>
        </p:nvSpPr>
        <p:spPr>
          <a:xfrm>
            <a:off x="6749970" y="1738132"/>
            <a:ext cx="2032416" cy="338554"/>
          </a:xfrm>
          <a:prstGeom prst="rect">
            <a:avLst/>
          </a:prstGeom>
          <a:noFill/>
        </p:spPr>
        <p:txBody>
          <a:bodyPr wrap="none" rtlCol="0">
            <a:spAutoFit/>
          </a:bodyPr>
          <a:lstStyle/>
          <a:p>
            <a:r>
              <a:rPr lang="en-AU" dirty="0" smtClean="0"/>
              <a:t>% reef area affected</a:t>
            </a:r>
            <a:endParaRPr lang="en-AU" dirty="0"/>
          </a:p>
        </p:txBody>
      </p:sp>
      <p:sp>
        <p:nvSpPr>
          <p:cNvPr id="24" name="TextBox 23"/>
          <p:cNvSpPr txBox="1"/>
          <p:nvPr/>
        </p:nvSpPr>
        <p:spPr>
          <a:xfrm>
            <a:off x="2409465" y="2085370"/>
            <a:ext cx="1902509" cy="307777"/>
          </a:xfrm>
          <a:prstGeom prst="rect">
            <a:avLst/>
          </a:prstGeom>
          <a:noFill/>
        </p:spPr>
        <p:txBody>
          <a:bodyPr wrap="none" rtlCol="0">
            <a:spAutoFit/>
          </a:bodyPr>
          <a:lstStyle/>
          <a:p>
            <a:r>
              <a:rPr lang="en-AU" sz="1400" dirty="0" smtClean="0"/>
              <a:t>n=46 TCs, 1985-2011</a:t>
            </a:r>
            <a:endParaRPr lang="en-AU" sz="1400" dirty="0"/>
          </a:p>
        </p:txBody>
      </p:sp>
      <p:sp>
        <p:nvSpPr>
          <p:cNvPr id="25" name="TextBox 24"/>
          <p:cNvSpPr txBox="1"/>
          <p:nvPr/>
        </p:nvSpPr>
        <p:spPr>
          <a:xfrm>
            <a:off x="6879222" y="3395239"/>
            <a:ext cx="1902509" cy="307777"/>
          </a:xfrm>
          <a:prstGeom prst="rect">
            <a:avLst/>
          </a:prstGeom>
          <a:noFill/>
        </p:spPr>
        <p:txBody>
          <a:bodyPr wrap="none" rtlCol="0">
            <a:spAutoFit/>
          </a:bodyPr>
          <a:lstStyle/>
          <a:p>
            <a:r>
              <a:rPr lang="en-AU" sz="1400" dirty="0" smtClean="0"/>
              <a:t>n=46 TCs, 1985-2011</a:t>
            </a:r>
            <a:endParaRPr lang="en-AU" sz="1400" dirty="0"/>
          </a:p>
        </p:txBody>
      </p:sp>
    </p:spTree>
  </p:cSld>
  <p:clrMapOvr>
    <a:masterClrMapping/>
  </p:clrMapOvr>
  <p:transition advTm="7809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4"/>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sp>
        <p:nvSpPr>
          <p:cNvPr id="54275" name="Rectangle 3"/>
          <p:cNvSpPr>
            <a:spLocks noChangeArrowheads="1"/>
          </p:cNvSpPr>
          <p:nvPr/>
        </p:nvSpPr>
        <p:spPr bwMode="auto">
          <a:xfrm>
            <a:off x="232591" y="88488"/>
            <a:ext cx="8772525" cy="641350"/>
          </a:xfrm>
          <a:prstGeom prst="rect">
            <a:avLst/>
          </a:prstGeom>
          <a:noFill/>
          <a:ln w="9525">
            <a:noFill/>
            <a:miter lim="800000"/>
            <a:headEnd/>
            <a:tailEnd/>
          </a:ln>
          <a:effectLst/>
        </p:spPr>
        <p:txBody>
          <a:bodyPr lIns="92075" tIns="46038" rIns="92075" bIns="46038">
            <a:spAutoFit/>
          </a:bodyPr>
          <a:lstStyle/>
          <a:p>
            <a:pPr eaLnBrk="0" hangingPunct="0">
              <a:defRPr/>
            </a:pPr>
            <a:r>
              <a:rPr lang="en-AU" sz="3600" b="1" dirty="0" smtClean="0">
                <a:solidFill>
                  <a:srgbClr val="FF0000"/>
                </a:solidFill>
                <a:latin typeface="+mj-lt"/>
                <a:cs typeface="Arial" pitchFamily="34" charset="0"/>
              </a:rPr>
              <a:t>TCs can damage coral reefs, but...</a:t>
            </a:r>
            <a:endParaRPr lang="en-AU" sz="3600" b="1" dirty="0">
              <a:solidFill>
                <a:srgbClr val="FF0000"/>
              </a:solidFill>
              <a:latin typeface="+mj-lt"/>
              <a:cs typeface="Arial" pitchFamily="34" charset="0"/>
            </a:endParaRPr>
          </a:p>
        </p:txBody>
      </p:sp>
      <p:pic>
        <p:nvPicPr>
          <p:cNvPr id="4100" name="Picture 6" descr="Hurricane Georges"/>
          <p:cNvPicPr>
            <a:picLocks noChangeAspect="1" noChangeArrowheads="1" noCrop="1"/>
          </p:cNvPicPr>
          <p:nvPr/>
        </p:nvPicPr>
        <p:blipFill>
          <a:blip r:embed="rId3" cstate="print"/>
          <a:srcRect/>
          <a:stretch>
            <a:fillRect/>
          </a:stretch>
        </p:blipFill>
        <p:spPr bwMode="auto">
          <a:xfrm>
            <a:off x="3765550" y="904875"/>
            <a:ext cx="1665288" cy="1425575"/>
          </a:xfrm>
          <a:prstGeom prst="rect">
            <a:avLst/>
          </a:prstGeom>
          <a:noFill/>
          <a:ln w="9525">
            <a:noFill/>
            <a:miter lim="800000"/>
            <a:headEnd/>
            <a:tailEnd/>
          </a:ln>
        </p:spPr>
      </p:pic>
      <p:grpSp>
        <p:nvGrpSpPr>
          <p:cNvPr id="2" name="Group 45"/>
          <p:cNvGrpSpPr>
            <a:grpSpLocks/>
          </p:cNvGrpSpPr>
          <p:nvPr/>
        </p:nvGrpSpPr>
        <p:grpSpPr bwMode="auto">
          <a:xfrm>
            <a:off x="5443538" y="1390650"/>
            <a:ext cx="1895475" cy="369888"/>
            <a:chOff x="5442955" y="1390916"/>
            <a:chExt cx="1895392" cy="369332"/>
          </a:xfrm>
        </p:grpSpPr>
        <p:sp>
          <p:nvSpPr>
            <p:cNvPr id="4125" name="TextBox 19"/>
            <p:cNvSpPr txBox="1">
              <a:spLocks noChangeArrowheads="1"/>
            </p:cNvSpPr>
            <p:nvPr/>
          </p:nvSpPr>
          <p:spPr bwMode="auto">
            <a:xfrm>
              <a:off x="5442955" y="1390916"/>
              <a:ext cx="1287532" cy="369332"/>
            </a:xfrm>
            <a:prstGeom prst="rect">
              <a:avLst/>
            </a:prstGeom>
            <a:noFill/>
            <a:ln w="9525">
              <a:noFill/>
              <a:miter lim="800000"/>
              <a:headEnd/>
              <a:tailEnd/>
            </a:ln>
          </p:spPr>
          <p:txBody>
            <a:bodyPr wrap="none">
              <a:spAutoFit/>
            </a:bodyPr>
            <a:lstStyle/>
            <a:p>
              <a:r>
                <a:rPr lang="en-AU" sz="1800"/>
                <a:t>Heavy rain</a:t>
              </a:r>
            </a:p>
          </p:txBody>
        </p:sp>
        <p:cxnSp>
          <p:nvCxnSpPr>
            <p:cNvPr id="23" name="Straight Arrow Connector 22"/>
            <p:cNvCxnSpPr>
              <a:stCxn id="4125" idx="3"/>
            </p:cNvCxnSpPr>
            <p:nvPr/>
          </p:nvCxnSpPr>
          <p:spPr>
            <a:xfrm flipV="1">
              <a:off x="6730361" y="1551013"/>
              <a:ext cx="607986" cy="2536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43"/>
          <p:cNvGrpSpPr>
            <a:grpSpLocks/>
          </p:cNvGrpSpPr>
          <p:nvPr/>
        </p:nvGrpSpPr>
        <p:grpSpPr bwMode="auto">
          <a:xfrm>
            <a:off x="1423988" y="1387475"/>
            <a:ext cx="2306637" cy="369888"/>
            <a:chOff x="1423686" y="1388034"/>
            <a:chExt cx="2306978" cy="369332"/>
          </a:xfrm>
        </p:grpSpPr>
        <p:sp>
          <p:nvSpPr>
            <p:cNvPr id="4123" name="TextBox 20"/>
            <p:cNvSpPr txBox="1">
              <a:spLocks noChangeArrowheads="1"/>
            </p:cNvSpPr>
            <p:nvPr/>
          </p:nvSpPr>
          <p:spPr bwMode="auto">
            <a:xfrm>
              <a:off x="2237948" y="1388034"/>
              <a:ext cx="1492716" cy="369332"/>
            </a:xfrm>
            <a:prstGeom prst="rect">
              <a:avLst/>
            </a:prstGeom>
            <a:noFill/>
            <a:ln w="9525">
              <a:noFill/>
              <a:miter lim="800000"/>
              <a:headEnd/>
              <a:tailEnd/>
            </a:ln>
          </p:spPr>
          <p:txBody>
            <a:bodyPr wrap="none">
              <a:spAutoFit/>
            </a:bodyPr>
            <a:lstStyle/>
            <a:p>
              <a:r>
                <a:rPr lang="en-AU" sz="1800"/>
                <a:t>Large waves</a:t>
              </a:r>
            </a:p>
          </p:txBody>
        </p:sp>
        <p:cxnSp>
          <p:nvCxnSpPr>
            <p:cNvPr id="24" name="Straight Arrow Connector 23"/>
            <p:cNvCxnSpPr/>
            <p:nvPr/>
          </p:nvCxnSpPr>
          <p:spPr>
            <a:xfrm rot="10800000">
              <a:off x="1423686" y="1573493"/>
              <a:ext cx="728770" cy="158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48"/>
          <p:cNvGrpSpPr>
            <a:grpSpLocks/>
          </p:cNvGrpSpPr>
          <p:nvPr/>
        </p:nvGrpSpPr>
        <p:grpSpPr bwMode="auto">
          <a:xfrm>
            <a:off x="3436938" y="4852988"/>
            <a:ext cx="2303462" cy="2005012"/>
            <a:chOff x="3436435" y="4852348"/>
            <a:chExt cx="2304609" cy="2005652"/>
          </a:xfrm>
        </p:grpSpPr>
        <p:pic>
          <p:nvPicPr>
            <p:cNvPr id="4121" name="Picture 14" descr="http://upload.wikimedia.org/wikipedia/commons/thumb/4/47/Mar%C3%A9_vermelha.JPG/220px-Mar%C3%A9_vermelha.JPG">
              <a:hlinkClick r:id="rId4"/>
            </p:cNvPr>
            <p:cNvPicPr>
              <a:picLocks noChangeAspect="1" noChangeArrowheads="1"/>
            </p:cNvPicPr>
            <p:nvPr/>
          </p:nvPicPr>
          <p:blipFill>
            <a:blip r:embed="rId5" cstate="print"/>
            <a:srcRect/>
            <a:stretch>
              <a:fillRect/>
            </a:stretch>
          </p:blipFill>
          <p:spPr bwMode="auto">
            <a:xfrm>
              <a:off x="3436435" y="4852348"/>
              <a:ext cx="2304609" cy="1738933"/>
            </a:xfrm>
            <a:prstGeom prst="rect">
              <a:avLst/>
            </a:prstGeom>
            <a:noFill/>
            <a:ln w="9525">
              <a:noFill/>
              <a:miter lim="800000"/>
              <a:headEnd/>
              <a:tailEnd/>
            </a:ln>
          </p:spPr>
        </p:pic>
        <p:sp>
          <p:nvSpPr>
            <p:cNvPr id="4122" name="TextBox 35"/>
            <p:cNvSpPr txBox="1">
              <a:spLocks noChangeArrowheads="1"/>
            </p:cNvSpPr>
            <p:nvPr/>
          </p:nvSpPr>
          <p:spPr bwMode="auto">
            <a:xfrm>
              <a:off x="3691352" y="6550223"/>
              <a:ext cx="1980029" cy="307777"/>
            </a:xfrm>
            <a:prstGeom prst="rect">
              <a:avLst/>
            </a:prstGeom>
            <a:noFill/>
            <a:ln w="9525">
              <a:noFill/>
              <a:miter lim="800000"/>
              <a:headEnd/>
              <a:tailEnd/>
            </a:ln>
          </p:spPr>
          <p:txBody>
            <a:bodyPr wrap="none">
              <a:spAutoFit/>
            </a:bodyPr>
            <a:lstStyle/>
            <a:p>
              <a:r>
                <a:rPr lang="en-AU" sz="1400" i="1">
                  <a:solidFill>
                    <a:srgbClr val="FF0000"/>
                  </a:solidFill>
                </a:rPr>
                <a:t>Impacts =</a:t>
              </a:r>
              <a:r>
                <a:rPr lang="en-AU" sz="1400" i="1">
                  <a:solidFill>
                    <a:schemeClr val="bg2"/>
                  </a:solidFill>
                </a:rPr>
                <a:t> Smothering</a:t>
              </a:r>
            </a:p>
          </p:txBody>
        </p:sp>
      </p:grpSp>
      <p:grpSp>
        <p:nvGrpSpPr>
          <p:cNvPr id="5" name="Group 47"/>
          <p:cNvGrpSpPr>
            <a:grpSpLocks/>
          </p:cNvGrpSpPr>
          <p:nvPr/>
        </p:nvGrpSpPr>
        <p:grpSpPr bwMode="auto">
          <a:xfrm>
            <a:off x="3432175" y="4156075"/>
            <a:ext cx="2454275" cy="671513"/>
            <a:chOff x="3432057" y="4156314"/>
            <a:chExt cx="2454518" cy="671123"/>
          </a:xfrm>
        </p:grpSpPr>
        <p:sp>
          <p:nvSpPr>
            <p:cNvPr id="4119" name="TextBox 34"/>
            <p:cNvSpPr txBox="1">
              <a:spLocks noChangeArrowheads="1"/>
            </p:cNvSpPr>
            <p:nvPr/>
          </p:nvSpPr>
          <p:spPr bwMode="auto">
            <a:xfrm>
              <a:off x="3432057" y="4156314"/>
              <a:ext cx="2454518" cy="369332"/>
            </a:xfrm>
            <a:prstGeom prst="rect">
              <a:avLst/>
            </a:prstGeom>
            <a:noFill/>
            <a:ln w="9525">
              <a:noFill/>
              <a:miter lim="800000"/>
              <a:headEnd/>
              <a:tailEnd/>
            </a:ln>
          </p:spPr>
          <p:txBody>
            <a:bodyPr wrap="none">
              <a:spAutoFit/>
            </a:bodyPr>
            <a:lstStyle/>
            <a:p>
              <a:r>
                <a:rPr lang="en-AU" sz="1800">
                  <a:solidFill>
                    <a:schemeClr val="bg2"/>
                  </a:solidFill>
                </a:rPr>
                <a:t>Phytoplankton blooms</a:t>
              </a:r>
            </a:p>
          </p:txBody>
        </p:sp>
        <p:cxnSp>
          <p:nvCxnSpPr>
            <p:cNvPr id="38" name="Straight Arrow Connector 37"/>
            <p:cNvCxnSpPr/>
            <p:nvPr/>
          </p:nvCxnSpPr>
          <p:spPr>
            <a:xfrm rot="5400000">
              <a:off x="4445100" y="4652913"/>
              <a:ext cx="347461" cy="1587"/>
            </a:xfrm>
            <a:prstGeom prst="straightConnector1">
              <a:avLst/>
            </a:prstGeom>
            <a:ln w="38100">
              <a:solidFill>
                <a:schemeClr val="bg2"/>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44"/>
          <p:cNvGrpSpPr>
            <a:grpSpLocks/>
          </p:cNvGrpSpPr>
          <p:nvPr/>
        </p:nvGrpSpPr>
        <p:grpSpPr bwMode="auto">
          <a:xfrm>
            <a:off x="150813" y="2108200"/>
            <a:ext cx="2581275" cy="4718050"/>
            <a:chOff x="150471" y="2108494"/>
            <a:chExt cx="2581184" cy="4717806"/>
          </a:xfrm>
        </p:grpSpPr>
        <p:pic>
          <p:nvPicPr>
            <p:cNvPr id="4116" name="Picture 11" descr="Ingrid Terry0003"/>
            <p:cNvPicPr>
              <a:picLocks noChangeAspect="1" noChangeArrowheads="1"/>
            </p:cNvPicPr>
            <p:nvPr/>
          </p:nvPicPr>
          <p:blipFill>
            <a:blip r:embed="rId6" cstate="print"/>
            <a:srcRect/>
            <a:stretch>
              <a:fillRect/>
            </a:stretch>
          </p:blipFill>
          <p:spPr bwMode="auto">
            <a:xfrm>
              <a:off x="150471" y="2407533"/>
              <a:ext cx="2581184" cy="3441579"/>
            </a:xfrm>
            <a:prstGeom prst="rect">
              <a:avLst/>
            </a:prstGeom>
            <a:noFill/>
            <a:ln w="9525">
              <a:solidFill>
                <a:schemeClr val="tx1"/>
              </a:solidFill>
              <a:miter lim="800000"/>
              <a:headEnd/>
              <a:tailEnd/>
            </a:ln>
          </p:spPr>
        </p:pic>
        <p:sp>
          <p:nvSpPr>
            <p:cNvPr id="4117" name="TextBox 32"/>
            <p:cNvSpPr txBox="1">
              <a:spLocks noChangeArrowheads="1"/>
            </p:cNvSpPr>
            <p:nvPr/>
          </p:nvSpPr>
          <p:spPr bwMode="auto">
            <a:xfrm>
              <a:off x="460088" y="2108494"/>
              <a:ext cx="1922257" cy="307777"/>
            </a:xfrm>
            <a:prstGeom prst="rect">
              <a:avLst/>
            </a:prstGeom>
            <a:noFill/>
            <a:ln w="9525">
              <a:noFill/>
              <a:miter lim="800000"/>
              <a:headEnd/>
              <a:tailEnd/>
            </a:ln>
          </p:spPr>
          <p:txBody>
            <a:bodyPr wrap="none">
              <a:spAutoFit/>
            </a:bodyPr>
            <a:lstStyle/>
            <a:p>
              <a:r>
                <a:rPr lang="en-AU" sz="1400" i="1">
                  <a:solidFill>
                    <a:srgbClr val="FF0000"/>
                  </a:solidFill>
                </a:rPr>
                <a:t>Waves break </a:t>
              </a:r>
              <a:r>
                <a:rPr lang="en-AU" sz="1400" i="1"/>
                <a:t>on reefs</a:t>
              </a:r>
            </a:p>
          </p:txBody>
        </p:sp>
        <p:sp>
          <p:nvSpPr>
            <p:cNvPr id="4118" name="TextBox 40"/>
            <p:cNvSpPr txBox="1">
              <a:spLocks noChangeArrowheads="1"/>
            </p:cNvSpPr>
            <p:nvPr/>
          </p:nvSpPr>
          <p:spPr bwMode="auto">
            <a:xfrm>
              <a:off x="311537" y="5872193"/>
              <a:ext cx="2317845" cy="954107"/>
            </a:xfrm>
            <a:prstGeom prst="rect">
              <a:avLst/>
            </a:prstGeom>
            <a:noFill/>
            <a:ln w="9525">
              <a:noFill/>
              <a:miter lim="800000"/>
              <a:headEnd/>
              <a:tailEnd/>
            </a:ln>
          </p:spPr>
          <p:txBody>
            <a:bodyPr>
              <a:spAutoFit/>
            </a:bodyPr>
            <a:lstStyle/>
            <a:p>
              <a:r>
                <a:rPr lang="en-AU" sz="1400" i="1">
                  <a:solidFill>
                    <a:srgbClr val="FF0000"/>
                  </a:solidFill>
                </a:rPr>
                <a:t>Impacts = </a:t>
              </a:r>
              <a:r>
                <a:rPr lang="en-AU" sz="1400" i="1"/>
                <a:t>dislodgement of massives, breakage, sand burial, stripping, loss of reef framework, etc.</a:t>
              </a:r>
            </a:p>
          </p:txBody>
        </p:sp>
      </p:grpSp>
      <p:grpSp>
        <p:nvGrpSpPr>
          <p:cNvPr id="7" name="Group 46"/>
          <p:cNvGrpSpPr>
            <a:grpSpLocks/>
          </p:cNvGrpSpPr>
          <p:nvPr/>
        </p:nvGrpSpPr>
        <p:grpSpPr bwMode="auto">
          <a:xfrm>
            <a:off x="6311900" y="2082800"/>
            <a:ext cx="2735263" cy="4630738"/>
            <a:chOff x="6311121" y="2083413"/>
            <a:chExt cx="2736676" cy="4629687"/>
          </a:xfrm>
        </p:grpSpPr>
        <p:pic>
          <p:nvPicPr>
            <p:cNvPr id="186380" name="Picture 12" descr="Satellite image showing the extent of the flood plume along the coast in the central Great Barrier Reef coast. The sediment-laden flood plume from the Burdekin River is at the centre of the image. Image data is provided by NASA, Goddard Space Flight Centre, and was processed by Matt Slivkoff (AIMS/Curtin University)."/>
            <p:cNvPicPr>
              <a:picLocks noChangeAspect="1" noChangeArrowheads="1"/>
            </p:cNvPicPr>
            <p:nvPr/>
          </p:nvPicPr>
          <p:blipFill>
            <a:blip r:embed="rId7" cstate="print"/>
            <a:srcRect/>
            <a:stretch>
              <a:fillRect/>
            </a:stretch>
          </p:blipFill>
          <p:spPr bwMode="auto">
            <a:xfrm>
              <a:off x="6311121" y="2419078"/>
              <a:ext cx="2736676" cy="3080716"/>
            </a:xfrm>
            <a:prstGeom prst="rect">
              <a:avLst/>
            </a:prstGeom>
            <a:noFill/>
            <a:effectLst>
              <a:innerShdw blurRad="114300">
                <a:prstClr val="black"/>
              </a:innerShdw>
            </a:effectLst>
          </p:spPr>
        </p:pic>
        <p:sp>
          <p:nvSpPr>
            <p:cNvPr id="4111" name="TextBox 28"/>
            <p:cNvSpPr txBox="1">
              <a:spLocks noChangeArrowheads="1"/>
            </p:cNvSpPr>
            <p:nvPr/>
          </p:nvSpPr>
          <p:spPr bwMode="auto">
            <a:xfrm>
              <a:off x="6338090" y="2083413"/>
              <a:ext cx="2690160" cy="307777"/>
            </a:xfrm>
            <a:prstGeom prst="rect">
              <a:avLst/>
            </a:prstGeom>
            <a:noFill/>
            <a:ln w="9525">
              <a:noFill/>
              <a:miter lim="800000"/>
              <a:headEnd/>
              <a:tailEnd/>
            </a:ln>
          </p:spPr>
          <p:txBody>
            <a:bodyPr wrap="none">
              <a:spAutoFit/>
            </a:bodyPr>
            <a:lstStyle/>
            <a:p>
              <a:r>
                <a:rPr lang="en-AU" sz="1400" i="1">
                  <a:solidFill>
                    <a:srgbClr val="FF0000"/>
                  </a:solidFill>
                </a:rPr>
                <a:t>Flood plume </a:t>
              </a:r>
              <a:r>
                <a:rPr lang="en-AU" sz="1400" i="1"/>
                <a:t>extends onto reefs</a:t>
              </a:r>
            </a:p>
          </p:txBody>
        </p:sp>
        <p:sp>
          <p:nvSpPr>
            <p:cNvPr id="30" name="Freeform 29"/>
            <p:cNvSpPr/>
            <p:nvPr/>
          </p:nvSpPr>
          <p:spPr>
            <a:xfrm>
              <a:off x="6808266" y="2415126"/>
              <a:ext cx="1793213" cy="2523552"/>
            </a:xfrm>
            <a:custGeom>
              <a:avLst/>
              <a:gdLst>
                <a:gd name="connsiteX0" fmla="*/ 11112 w 1792287"/>
                <a:gd name="connsiteY0" fmla="*/ 0 h 2524125"/>
                <a:gd name="connsiteX1" fmla="*/ 11112 w 1792287"/>
                <a:gd name="connsiteY1" fmla="*/ 195262 h 2524125"/>
                <a:gd name="connsiteX2" fmla="*/ 77787 w 1792287"/>
                <a:gd name="connsiteY2" fmla="*/ 438150 h 2524125"/>
                <a:gd name="connsiteX3" fmla="*/ 220662 w 1792287"/>
                <a:gd name="connsiteY3" fmla="*/ 461962 h 2524125"/>
                <a:gd name="connsiteX4" fmla="*/ 401637 w 1792287"/>
                <a:gd name="connsiteY4" fmla="*/ 523875 h 2524125"/>
                <a:gd name="connsiteX5" fmla="*/ 334962 w 1792287"/>
                <a:gd name="connsiteY5" fmla="*/ 723900 h 2524125"/>
                <a:gd name="connsiteX6" fmla="*/ 296862 w 1792287"/>
                <a:gd name="connsiteY6" fmla="*/ 828675 h 2524125"/>
                <a:gd name="connsiteX7" fmla="*/ 344487 w 1792287"/>
                <a:gd name="connsiteY7" fmla="*/ 1071562 h 2524125"/>
                <a:gd name="connsiteX8" fmla="*/ 458787 w 1792287"/>
                <a:gd name="connsiteY8" fmla="*/ 1252537 h 2524125"/>
                <a:gd name="connsiteX9" fmla="*/ 482600 w 1792287"/>
                <a:gd name="connsiteY9" fmla="*/ 1357312 h 2524125"/>
                <a:gd name="connsiteX10" fmla="*/ 577850 w 1792287"/>
                <a:gd name="connsiteY10" fmla="*/ 1409700 h 2524125"/>
                <a:gd name="connsiteX11" fmla="*/ 687387 w 1792287"/>
                <a:gd name="connsiteY11" fmla="*/ 1404937 h 2524125"/>
                <a:gd name="connsiteX12" fmla="*/ 825500 w 1792287"/>
                <a:gd name="connsiteY12" fmla="*/ 1557337 h 2524125"/>
                <a:gd name="connsiteX13" fmla="*/ 992187 w 1792287"/>
                <a:gd name="connsiteY13" fmla="*/ 1647825 h 2524125"/>
                <a:gd name="connsiteX14" fmla="*/ 1192212 w 1792287"/>
                <a:gd name="connsiteY14" fmla="*/ 1690687 h 2524125"/>
                <a:gd name="connsiteX15" fmla="*/ 1377950 w 1792287"/>
                <a:gd name="connsiteY15" fmla="*/ 1885950 h 2524125"/>
                <a:gd name="connsiteX16" fmla="*/ 1363662 w 1792287"/>
                <a:gd name="connsiteY16" fmla="*/ 2128837 h 2524125"/>
                <a:gd name="connsiteX17" fmla="*/ 1497012 w 1792287"/>
                <a:gd name="connsiteY17" fmla="*/ 2286000 h 2524125"/>
                <a:gd name="connsiteX18" fmla="*/ 1649412 w 1792287"/>
                <a:gd name="connsiteY18" fmla="*/ 2409825 h 2524125"/>
                <a:gd name="connsiteX19" fmla="*/ 1792287 w 1792287"/>
                <a:gd name="connsiteY19" fmla="*/ 2524125 h 252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2287" h="2524125">
                  <a:moveTo>
                    <a:pt x="11112" y="0"/>
                  </a:moveTo>
                  <a:cubicBezTo>
                    <a:pt x="5556" y="61118"/>
                    <a:pt x="0" y="122237"/>
                    <a:pt x="11112" y="195262"/>
                  </a:cubicBezTo>
                  <a:cubicBezTo>
                    <a:pt x="22224" y="268287"/>
                    <a:pt x="42862" y="393700"/>
                    <a:pt x="77787" y="438150"/>
                  </a:cubicBezTo>
                  <a:cubicBezTo>
                    <a:pt x="112712" y="482600"/>
                    <a:pt x="166687" y="447675"/>
                    <a:pt x="220662" y="461962"/>
                  </a:cubicBezTo>
                  <a:cubicBezTo>
                    <a:pt x="274637" y="476250"/>
                    <a:pt x="382587" y="480219"/>
                    <a:pt x="401637" y="523875"/>
                  </a:cubicBezTo>
                  <a:cubicBezTo>
                    <a:pt x="420687" y="567531"/>
                    <a:pt x="352424" y="673100"/>
                    <a:pt x="334962" y="723900"/>
                  </a:cubicBezTo>
                  <a:cubicBezTo>
                    <a:pt x="317500" y="774700"/>
                    <a:pt x="295275" y="770731"/>
                    <a:pt x="296862" y="828675"/>
                  </a:cubicBezTo>
                  <a:cubicBezTo>
                    <a:pt x="298450" y="886619"/>
                    <a:pt x="317500" y="1000918"/>
                    <a:pt x="344487" y="1071562"/>
                  </a:cubicBezTo>
                  <a:cubicBezTo>
                    <a:pt x="371474" y="1142206"/>
                    <a:pt x="435768" y="1204912"/>
                    <a:pt x="458787" y="1252537"/>
                  </a:cubicBezTo>
                  <a:cubicBezTo>
                    <a:pt x="481806" y="1300162"/>
                    <a:pt x="462756" y="1331118"/>
                    <a:pt x="482600" y="1357312"/>
                  </a:cubicBezTo>
                  <a:cubicBezTo>
                    <a:pt x="502444" y="1383506"/>
                    <a:pt x="543719" y="1401762"/>
                    <a:pt x="577850" y="1409700"/>
                  </a:cubicBezTo>
                  <a:cubicBezTo>
                    <a:pt x="611981" y="1417638"/>
                    <a:pt x="646112" y="1380331"/>
                    <a:pt x="687387" y="1404937"/>
                  </a:cubicBezTo>
                  <a:cubicBezTo>
                    <a:pt x="728662" y="1429543"/>
                    <a:pt x="774700" y="1516856"/>
                    <a:pt x="825500" y="1557337"/>
                  </a:cubicBezTo>
                  <a:cubicBezTo>
                    <a:pt x="876300" y="1597818"/>
                    <a:pt x="931068" y="1625600"/>
                    <a:pt x="992187" y="1647825"/>
                  </a:cubicBezTo>
                  <a:cubicBezTo>
                    <a:pt x="1053306" y="1670050"/>
                    <a:pt x="1127918" y="1651000"/>
                    <a:pt x="1192212" y="1690687"/>
                  </a:cubicBezTo>
                  <a:cubicBezTo>
                    <a:pt x="1256506" y="1730375"/>
                    <a:pt x="1349375" y="1812925"/>
                    <a:pt x="1377950" y="1885950"/>
                  </a:cubicBezTo>
                  <a:cubicBezTo>
                    <a:pt x="1406525" y="1958975"/>
                    <a:pt x="1343818" y="2062162"/>
                    <a:pt x="1363662" y="2128837"/>
                  </a:cubicBezTo>
                  <a:cubicBezTo>
                    <a:pt x="1383506" y="2195512"/>
                    <a:pt x="1449387" y="2239169"/>
                    <a:pt x="1497012" y="2286000"/>
                  </a:cubicBezTo>
                  <a:cubicBezTo>
                    <a:pt x="1544637" y="2332831"/>
                    <a:pt x="1649412" y="2409825"/>
                    <a:pt x="1649412" y="2409825"/>
                  </a:cubicBezTo>
                  <a:lnTo>
                    <a:pt x="1792287" y="2524125"/>
                  </a:ln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AU"/>
            </a:p>
          </p:txBody>
        </p:sp>
        <p:sp>
          <p:nvSpPr>
            <p:cNvPr id="4113" name="TextBox 30"/>
            <p:cNvSpPr txBox="1">
              <a:spLocks noChangeArrowheads="1"/>
            </p:cNvSpPr>
            <p:nvPr/>
          </p:nvSpPr>
          <p:spPr bwMode="auto">
            <a:xfrm>
              <a:off x="6640960" y="5974436"/>
              <a:ext cx="2317845" cy="738664"/>
            </a:xfrm>
            <a:prstGeom prst="rect">
              <a:avLst/>
            </a:prstGeom>
            <a:noFill/>
            <a:ln w="9525">
              <a:noFill/>
              <a:miter lim="800000"/>
              <a:headEnd/>
              <a:tailEnd/>
            </a:ln>
          </p:spPr>
          <p:txBody>
            <a:bodyPr>
              <a:spAutoFit/>
            </a:bodyPr>
            <a:lstStyle/>
            <a:p>
              <a:r>
                <a:rPr lang="en-AU" sz="1400" i="1">
                  <a:solidFill>
                    <a:srgbClr val="FF0000"/>
                  </a:solidFill>
                </a:rPr>
                <a:t>Impacts = </a:t>
              </a:r>
              <a:r>
                <a:rPr lang="en-AU" sz="1400" i="1"/>
                <a:t>lowered salinity, reduced light, sediment deposition</a:t>
              </a:r>
            </a:p>
          </p:txBody>
        </p:sp>
        <p:pic>
          <p:nvPicPr>
            <p:cNvPr id="186378" name="Picture 10" descr="AIMS research vessel in the Burdekin River plume. The instrument attached to the forestay measures surface seawater colour for direct comparison with satellite images. The brown colour indicates high levels of sediment in this plume."/>
            <p:cNvPicPr>
              <a:picLocks noChangeAspect="1" noChangeArrowheads="1"/>
            </p:cNvPicPr>
            <p:nvPr/>
          </p:nvPicPr>
          <p:blipFill>
            <a:blip r:embed="rId8" cstate="print"/>
            <a:srcRect/>
            <a:stretch>
              <a:fillRect/>
            </a:stretch>
          </p:blipFill>
          <p:spPr bwMode="auto">
            <a:xfrm>
              <a:off x="6484701" y="4796843"/>
              <a:ext cx="1594429" cy="1152544"/>
            </a:xfrm>
            <a:prstGeom prst="rect">
              <a:avLst/>
            </a:prstGeom>
            <a:noFill/>
            <a:effectLst>
              <a:innerShdw blurRad="114300">
                <a:prstClr val="black"/>
              </a:innerShdw>
            </a:effectLst>
          </p:spPr>
        </p:pic>
        <p:sp>
          <p:nvSpPr>
            <p:cNvPr id="43" name="Freeform 42"/>
            <p:cNvSpPr/>
            <p:nvPr/>
          </p:nvSpPr>
          <p:spPr>
            <a:xfrm>
              <a:off x="7025865" y="2350052"/>
              <a:ext cx="549559" cy="1099888"/>
            </a:xfrm>
            <a:custGeom>
              <a:avLst/>
              <a:gdLst>
                <a:gd name="connsiteX0" fmla="*/ 0 w 549797"/>
                <a:gd name="connsiteY0" fmla="*/ 0 h 1099595"/>
                <a:gd name="connsiteX1" fmla="*/ 497711 w 549797"/>
                <a:gd name="connsiteY1" fmla="*/ 393539 h 1099595"/>
                <a:gd name="connsiteX2" fmla="*/ 312516 w 549797"/>
                <a:gd name="connsiteY2" fmla="*/ 1099595 h 1099595"/>
              </a:gdLst>
              <a:ahLst/>
              <a:cxnLst>
                <a:cxn ang="0">
                  <a:pos x="connsiteX0" y="connsiteY0"/>
                </a:cxn>
                <a:cxn ang="0">
                  <a:pos x="connsiteX1" y="connsiteY1"/>
                </a:cxn>
                <a:cxn ang="0">
                  <a:pos x="connsiteX2" y="connsiteY2"/>
                </a:cxn>
              </a:cxnLst>
              <a:rect l="l" t="t" r="r" b="b"/>
              <a:pathLst>
                <a:path w="549797" h="1099595">
                  <a:moveTo>
                    <a:pt x="0" y="0"/>
                  </a:moveTo>
                  <a:cubicBezTo>
                    <a:pt x="222812" y="105136"/>
                    <a:pt x="445625" y="210273"/>
                    <a:pt x="497711" y="393539"/>
                  </a:cubicBezTo>
                  <a:cubicBezTo>
                    <a:pt x="549797" y="576805"/>
                    <a:pt x="431156" y="838200"/>
                    <a:pt x="312516" y="1099595"/>
                  </a:cubicBezTo>
                </a:path>
              </a:pathLst>
            </a:cu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AU"/>
            </a:p>
          </p:txBody>
        </p:sp>
      </p:grpSp>
      <p:sp>
        <p:nvSpPr>
          <p:cNvPr id="50" name="Oval 49"/>
          <p:cNvSpPr/>
          <p:nvPr/>
        </p:nvSpPr>
        <p:spPr>
          <a:xfrm>
            <a:off x="2233613" y="1319213"/>
            <a:ext cx="1447800" cy="498475"/>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pic>
        <p:nvPicPr>
          <p:cNvPr id="4108" name="Picture 12" descr="Where Hurricanes Form (Conceptual World Map)"/>
          <p:cNvPicPr>
            <a:picLocks noChangeAspect="1" noChangeArrowheads="1"/>
          </p:cNvPicPr>
          <p:nvPr/>
        </p:nvPicPr>
        <p:blipFill>
          <a:blip r:embed="rId9" cstate="print"/>
          <a:srcRect/>
          <a:stretch>
            <a:fillRect/>
          </a:stretch>
        </p:blipFill>
        <p:spPr bwMode="auto">
          <a:xfrm>
            <a:off x="2905125" y="2441575"/>
            <a:ext cx="3263900" cy="1631950"/>
          </a:xfrm>
          <a:prstGeom prst="rect">
            <a:avLst/>
          </a:prstGeom>
          <a:noFill/>
          <a:ln w="9525">
            <a:noFill/>
            <a:miter lim="800000"/>
            <a:headEnd/>
            <a:tailEnd/>
          </a:ln>
        </p:spPr>
      </p:pic>
    </p:spTree>
  </p:cSld>
  <p:clrMapOvr>
    <a:masterClrMapping/>
  </p:clrMapOvr>
  <p:transition advTm="3119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dissolve">
                                      <p:cBhvr>
                                        <p:cTn id="3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ChangeArrowheads="1"/>
          </p:cNvSpPr>
          <p:nvPr/>
        </p:nvSpPr>
        <p:spPr bwMode="auto">
          <a:xfrm>
            <a:off x="0" y="0"/>
            <a:ext cx="9144000" cy="6858000"/>
          </a:xfrm>
          <a:prstGeom prst="rect">
            <a:avLst/>
          </a:prstGeom>
          <a:solidFill>
            <a:srgbClr val="C0EB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2400" b="1">
              <a:latin typeface="Times New Roman" pitchFamily="18" charset="0"/>
            </a:endParaRPr>
          </a:p>
        </p:txBody>
      </p:sp>
      <p:grpSp>
        <p:nvGrpSpPr>
          <p:cNvPr id="5" name="Group 4"/>
          <p:cNvGrpSpPr/>
          <p:nvPr/>
        </p:nvGrpSpPr>
        <p:grpSpPr>
          <a:xfrm>
            <a:off x="3476625" y="980207"/>
            <a:ext cx="5618163" cy="5922243"/>
            <a:chOff x="3476625" y="980207"/>
            <a:chExt cx="5618163" cy="5922243"/>
          </a:xfrm>
        </p:grpSpPr>
        <p:grpSp>
          <p:nvGrpSpPr>
            <p:cNvPr id="441412" name="Group 68"/>
            <p:cNvGrpSpPr>
              <a:grpSpLocks/>
            </p:cNvGrpSpPr>
            <p:nvPr/>
          </p:nvGrpSpPr>
          <p:grpSpPr bwMode="auto">
            <a:xfrm>
              <a:off x="3476625" y="2806700"/>
              <a:ext cx="5618163" cy="4095750"/>
              <a:chOff x="2190" y="1768"/>
              <a:chExt cx="3539" cy="2580"/>
            </a:xfrm>
          </p:grpSpPr>
          <p:pic>
            <p:nvPicPr>
              <p:cNvPr id="441399" name="Picture 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2" y="1768"/>
                <a:ext cx="2167" cy="2464"/>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1348" name="Line 4"/>
              <p:cNvSpPr>
                <a:spLocks noChangeShapeType="1"/>
              </p:cNvSpPr>
              <p:nvPr/>
            </p:nvSpPr>
            <p:spPr bwMode="auto">
              <a:xfrm>
                <a:off x="2442" y="2274"/>
                <a:ext cx="1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2" name="Line 8"/>
              <p:cNvSpPr>
                <a:spLocks noChangeShapeType="1"/>
              </p:cNvSpPr>
              <p:nvPr/>
            </p:nvSpPr>
            <p:spPr bwMode="auto">
              <a:xfrm>
                <a:off x="2530" y="2298"/>
                <a:ext cx="1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3" name="Line 9"/>
              <p:cNvSpPr>
                <a:spLocks noChangeShapeType="1"/>
              </p:cNvSpPr>
              <p:nvPr/>
            </p:nvSpPr>
            <p:spPr bwMode="auto">
              <a:xfrm>
                <a:off x="2207" y="1839"/>
                <a:ext cx="1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4" name="Line 10"/>
              <p:cNvSpPr>
                <a:spLocks noChangeShapeType="1"/>
              </p:cNvSpPr>
              <p:nvPr/>
            </p:nvSpPr>
            <p:spPr bwMode="auto">
              <a:xfrm>
                <a:off x="2207" y="1839"/>
                <a:ext cx="1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7" name="Line 13"/>
              <p:cNvSpPr>
                <a:spLocks noChangeShapeType="1"/>
              </p:cNvSpPr>
              <p:nvPr/>
            </p:nvSpPr>
            <p:spPr bwMode="auto">
              <a:xfrm>
                <a:off x="2386" y="2393"/>
                <a:ext cx="1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8" name="Line 14"/>
              <p:cNvSpPr>
                <a:spLocks noChangeShapeType="1"/>
              </p:cNvSpPr>
              <p:nvPr/>
            </p:nvSpPr>
            <p:spPr bwMode="auto">
              <a:xfrm>
                <a:off x="2386" y="2393"/>
                <a:ext cx="1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3" name="Line 19"/>
              <p:cNvSpPr>
                <a:spLocks noChangeShapeType="1"/>
              </p:cNvSpPr>
              <p:nvPr/>
            </p:nvSpPr>
            <p:spPr bwMode="auto">
              <a:xfrm>
                <a:off x="2231" y="2485"/>
                <a:ext cx="1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4" name="Line 20"/>
              <p:cNvSpPr>
                <a:spLocks noChangeShapeType="1"/>
              </p:cNvSpPr>
              <p:nvPr/>
            </p:nvSpPr>
            <p:spPr bwMode="auto">
              <a:xfrm>
                <a:off x="2231" y="2485"/>
                <a:ext cx="1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73" name="TextBox 18"/>
              <p:cNvSpPr txBox="1">
                <a:spLocks noChangeArrowheads="1"/>
              </p:cNvSpPr>
              <p:nvPr/>
            </p:nvSpPr>
            <p:spPr bwMode="auto">
              <a:xfrm>
                <a:off x="2190" y="2635"/>
                <a:ext cx="1224" cy="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charset="0"/>
                    <a:cs typeface="Arial" charset="0"/>
                  </a:defRPr>
                </a:lvl1pPr>
                <a:lvl2pPr marL="37931725" indent="-37474525" defTabSz="457200">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r>
                  <a:rPr lang="en-US" b="1">
                    <a:solidFill>
                      <a:srgbClr val="FF0000"/>
                    </a:solidFill>
                    <a:ea typeface="ＭＳ Ｐゴシック" pitchFamily="34" charset="-128"/>
                  </a:rPr>
                  <a:t>“Manzello Effect”</a:t>
                </a:r>
                <a:r>
                  <a:rPr lang="en-US" b="1">
                    <a:solidFill>
                      <a:srgbClr val="008000"/>
                    </a:solidFill>
                    <a:ea typeface="ＭＳ Ｐゴシック" pitchFamily="34" charset="-128"/>
                  </a:rPr>
                  <a:t> </a:t>
                </a:r>
                <a:r>
                  <a:rPr lang="en-US" b="1">
                    <a:ea typeface="ＭＳ Ｐゴシック" pitchFamily="34" charset="-128"/>
                  </a:rPr>
                  <a:t>– </a:t>
                </a:r>
                <a:r>
                  <a:rPr lang="en-US">
                    <a:ea typeface="ＭＳ Ｐゴシック" pitchFamily="34" charset="-128"/>
                  </a:rPr>
                  <a:t>A TC that passes </a:t>
                </a:r>
                <a:r>
                  <a:rPr lang="en-US" u="sng">
                    <a:ea typeface="ＭＳ Ｐゴシック" pitchFamily="34" charset="-128"/>
                  </a:rPr>
                  <a:t>within 400 km</a:t>
                </a:r>
                <a:r>
                  <a:rPr lang="en-US">
                    <a:ea typeface="ＭＳ Ｐゴシック" pitchFamily="34" charset="-128"/>
                  </a:rPr>
                  <a:t> of a reef under thermal stress may reduce both the</a:t>
                </a:r>
                <a:r>
                  <a:rPr lang="en-US" b="1">
                    <a:ea typeface="ＭＳ Ｐゴシック" pitchFamily="34" charset="-128"/>
                  </a:rPr>
                  <a:t> extent of bleaching and recovery time</a:t>
                </a:r>
                <a:r>
                  <a:rPr lang="en-US">
                    <a:ea typeface="ＭＳ Ｐゴシック" pitchFamily="34" charset="-128"/>
                  </a:rPr>
                  <a:t>.</a:t>
                </a:r>
                <a:endParaRPr lang="en-US">
                  <a:solidFill>
                    <a:srgbClr val="FF0000"/>
                  </a:solidFill>
                  <a:ea typeface="ＭＳ Ｐゴシック" pitchFamily="34" charset="-128"/>
                </a:endParaRPr>
              </a:p>
            </p:txBody>
          </p:sp>
          <p:sp>
            <p:nvSpPr>
              <p:cNvPr id="441384" name="Text Box 7"/>
              <p:cNvSpPr txBox="1">
                <a:spLocks noChangeArrowheads="1"/>
              </p:cNvSpPr>
              <p:nvPr/>
            </p:nvSpPr>
            <p:spPr bwMode="auto">
              <a:xfrm>
                <a:off x="4824" y="4194"/>
                <a:ext cx="8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pPr algn="r">
                  <a:spcBef>
                    <a:spcPct val="50000"/>
                  </a:spcBef>
                </a:pPr>
                <a:r>
                  <a:rPr lang="en-AU" sz="1000">
                    <a:ea typeface="ＭＳ Ｐゴシック" pitchFamily="34" charset="-128"/>
                  </a:rPr>
                  <a:t>Manzello et al 2007</a:t>
                </a:r>
              </a:p>
            </p:txBody>
          </p:sp>
          <p:sp>
            <p:nvSpPr>
              <p:cNvPr id="441385" name="Text Box 41"/>
              <p:cNvSpPr txBox="1">
                <a:spLocks noChangeArrowheads="1"/>
              </p:cNvSpPr>
              <p:nvPr/>
            </p:nvSpPr>
            <p:spPr bwMode="auto">
              <a:xfrm>
                <a:off x="4877" y="1817"/>
                <a:ext cx="457" cy="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sz="1400" dirty="0"/>
                  <a:t>Florida</a:t>
                </a:r>
              </a:p>
              <a:p>
                <a:r>
                  <a:rPr lang="en-AU" sz="1400" dirty="0"/>
                  <a:t>Reef</a:t>
                </a:r>
              </a:p>
              <a:p>
                <a:r>
                  <a:rPr lang="en-AU" sz="1400" dirty="0"/>
                  <a:t>Tract:</a:t>
                </a:r>
              </a:p>
              <a:p>
                <a:endParaRPr lang="en-AU" sz="500" dirty="0"/>
              </a:p>
              <a:p>
                <a:r>
                  <a:rPr lang="en-AU" sz="1400" dirty="0">
                    <a:solidFill>
                      <a:srgbClr val="FF0000"/>
                    </a:solidFill>
                  </a:rPr>
                  <a:t>4 TCs</a:t>
                </a:r>
              </a:p>
            </p:txBody>
          </p:sp>
          <p:sp>
            <p:nvSpPr>
              <p:cNvPr id="441386" name="Text Box 42"/>
              <p:cNvSpPr txBox="1">
                <a:spLocks noChangeArrowheads="1"/>
              </p:cNvSpPr>
              <p:nvPr/>
            </p:nvSpPr>
            <p:spPr bwMode="auto">
              <a:xfrm>
                <a:off x="4877" y="2939"/>
                <a:ext cx="501"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sz="1400"/>
                  <a:t>US</a:t>
                </a:r>
              </a:p>
              <a:p>
                <a:r>
                  <a:rPr lang="en-AU" sz="1400"/>
                  <a:t>Virgin</a:t>
                </a:r>
              </a:p>
              <a:p>
                <a:r>
                  <a:rPr lang="en-AU" sz="1400"/>
                  <a:t>Islands:</a:t>
                </a:r>
              </a:p>
              <a:p>
                <a:endParaRPr lang="en-AU" sz="400">
                  <a:solidFill>
                    <a:srgbClr val="FF0000"/>
                  </a:solidFill>
                </a:endParaRPr>
              </a:p>
              <a:p>
                <a:r>
                  <a:rPr lang="en-AU" sz="1400">
                    <a:solidFill>
                      <a:srgbClr val="FF0000"/>
                    </a:solidFill>
                  </a:rPr>
                  <a:t>0 TCs</a:t>
                </a:r>
              </a:p>
            </p:txBody>
          </p:sp>
          <p:sp>
            <p:nvSpPr>
              <p:cNvPr id="441396" name="Line 52"/>
              <p:cNvSpPr>
                <a:spLocks noChangeShapeType="1"/>
              </p:cNvSpPr>
              <p:nvPr/>
            </p:nvSpPr>
            <p:spPr bwMode="auto">
              <a:xfrm>
                <a:off x="3983" y="1994"/>
                <a:ext cx="0" cy="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397" name="Line 53"/>
              <p:cNvSpPr>
                <a:spLocks noChangeShapeType="1"/>
              </p:cNvSpPr>
              <p:nvPr/>
            </p:nvSpPr>
            <p:spPr bwMode="auto">
              <a:xfrm>
                <a:off x="4139" y="1994"/>
                <a:ext cx="0" cy="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398" name="Line 54"/>
              <p:cNvSpPr>
                <a:spLocks noChangeShapeType="1"/>
              </p:cNvSpPr>
              <p:nvPr/>
            </p:nvSpPr>
            <p:spPr bwMode="auto">
              <a:xfrm>
                <a:off x="4376" y="1994"/>
                <a:ext cx="0" cy="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400" name="Line 56"/>
              <p:cNvSpPr>
                <a:spLocks noChangeShapeType="1"/>
              </p:cNvSpPr>
              <p:nvPr/>
            </p:nvSpPr>
            <p:spPr bwMode="auto">
              <a:xfrm>
                <a:off x="3976" y="1855"/>
                <a:ext cx="0" cy="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405" name="Text Box 61"/>
              <p:cNvSpPr txBox="1">
                <a:spLocks noChangeArrowheads="1"/>
              </p:cNvSpPr>
              <p:nvPr/>
            </p:nvSpPr>
            <p:spPr bwMode="auto">
              <a:xfrm>
                <a:off x="4052" y="1819"/>
                <a:ext cx="26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sz="1000"/>
                  <a:t>TCs</a:t>
                </a:r>
              </a:p>
            </p:txBody>
          </p:sp>
        </p:grpSp>
        <p:grpSp>
          <p:nvGrpSpPr>
            <p:cNvPr id="4" name="Group 3"/>
            <p:cNvGrpSpPr/>
            <p:nvPr/>
          </p:nvGrpSpPr>
          <p:grpSpPr>
            <a:xfrm>
              <a:off x="6029636" y="980207"/>
              <a:ext cx="2844886" cy="1719779"/>
              <a:chOff x="6029636" y="980207"/>
              <a:chExt cx="2844886" cy="1719779"/>
            </a:xfrm>
          </p:grpSpPr>
          <p:pic>
            <p:nvPicPr>
              <p:cNvPr id="64" name="Picture 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652871">
                <a:off x="6029636" y="980207"/>
                <a:ext cx="1719510" cy="10771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6" name="Picture 12" descr="P222015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6650" y="1627540"/>
                <a:ext cx="1387872" cy="107244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sp>
        <p:nvSpPr>
          <p:cNvPr id="441349" name="Line 5"/>
          <p:cNvSpPr>
            <a:spLocks noChangeShapeType="1"/>
          </p:cNvSpPr>
          <p:nvPr/>
        </p:nvSpPr>
        <p:spPr bwMode="auto">
          <a:xfrm>
            <a:off x="3349625" y="2095500"/>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1" name="Line 7"/>
          <p:cNvSpPr>
            <a:spLocks noChangeShapeType="1"/>
          </p:cNvSpPr>
          <p:nvPr/>
        </p:nvSpPr>
        <p:spPr bwMode="auto">
          <a:xfrm>
            <a:off x="3349625" y="2095500"/>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5" name="Line 11"/>
          <p:cNvSpPr>
            <a:spLocks noChangeShapeType="1"/>
          </p:cNvSpPr>
          <p:nvPr/>
        </p:nvSpPr>
        <p:spPr bwMode="auto">
          <a:xfrm>
            <a:off x="3092450" y="2163763"/>
            <a:ext cx="22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6" name="Line 12"/>
          <p:cNvSpPr>
            <a:spLocks noChangeShapeType="1"/>
          </p:cNvSpPr>
          <p:nvPr/>
        </p:nvSpPr>
        <p:spPr bwMode="auto">
          <a:xfrm>
            <a:off x="3092450" y="2163763"/>
            <a:ext cx="22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9" name="Line 15"/>
          <p:cNvSpPr>
            <a:spLocks noChangeShapeType="1"/>
          </p:cNvSpPr>
          <p:nvPr/>
        </p:nvSpPr>
        <p:spPr bwMode="auto">
          <a:xfrm>
            <a:off x="3246438" y="3027363"/>
            <a:ext cx="22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0" name="Line 16"/>
          <p:cNvSpPr>
            <a:spLocks noChangeShapeType="1"/>
          </p:cNvSpPr>
          <p:nvPr/>
        </p:nvSpPr>
        <p:spPr bwMode="auto">
          <a:xfrm>
            <a:off x="3246438" y="3027363"/>
            <a:ext cx="22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1" name="Line 17"/>
          <p:cNvSpPr>
            <a:spLocks noChangeShapeType="1"/>
          </p:cNvSpPr>
          <p:nvPr/>
        </p:nvSpPr>
        <p:spPr bwMode="auto">
          <a:xfrm>
            <a:off x="2800350" y="2246313"/>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2" name="Line 18"/>
          <p:cNvSpPr>
            <a:spLocks noChangeShapeType="1"/>
          </p:cNvSpPr>
          <p:nvPr/>
        </p:nvSpPr>
        <p:spPr bwMode="auto">
          <a:xfrm>
            <a:off x="2800350" y="2246313"/>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5" name="Line 21"/>
          <p:cNvSpPr>
            <a:spLocks noChangeShapeType="1"/>
          </p:cNvSpPr>
          <p:nvPr/>
        </p:nvSpPr>
        <p:spPr bwMode="auto">
          <a:xfrm>
            <a:off x="2351088" y="2297113"/>
            <a:ext cx="22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6" name="Line 22"/>
          <p:cNvSpPr>
            <a:spLocks noChangeShapeType="1"/>
          </p:cNvSpPr>
          <p:nvPr/>
        </p:nvSpPr>
        <p:spPr bwMode="auto">
          <a:xfrm>
            <a:off x="2967038" y="3149600"/>
            <a:ext cx="20637"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7" name="Line 23"/>
          <p:cNvSpPr>
            <a:spLocks noChangeShapeType="1"/>
          </p:cNvSpPr>
          <p:nvPr/>
        </p:nvSpPr>
        <p:spPr bwMode="auto">
          <a:xfrm>
            <a:off x="3273425" y="4117975"/>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8" name="Line 24"/>
          <p:cNvSpPr>
            <a:spLocks noChangeShapeType="1"/>
          </p:cNvSpPr>
          <p:nvPr/>
        </p:nvSpPr>
        <p:spPr bwMode="auto">
          <a:xfrm>
            <a:off x="3273425" y="4117975"/>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9" name="Line 25"/>
          <p:cNvSpPr>
            <a:spLocks noChangeShapeType="1"/>
          </p:cNvSpPr>
          <p:nvPr/>
        </p:nvSpPr>
        <p:spPr bwMode="auto">
          <a:xfrm>
            <a:off x="1863725" y="2352675"/>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70" name="Line 26"/>
          <p:cNvSpPr>
            <a:spLocks noChangeShapeType="1"/>
          </p:cNvSpPr>
          <p:nvPr/>
        </p:nvSpPr>
        <p:spPr bwMode="auto">
          <a:xfrm>
            <a:off x="2517775" y="3230563"/>
            <a:ext cx="2063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71" name="Line 27"/>
          <p:cNvSpPr>
            <a:spLocks noChangeShapeType="1"/>
          </p:cNvSpPr>
          <p:nvPr/>
        </p:nvSpPr>
        <p:spPr bwMode="auto">
          <a:xfrm>
            <a:off x="2967038" y="4310063"/>
            <a:ext cx="20637"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72" name="Rectangle 28"/>
          <p:cNvSpPr>
            <a:spLocks noChangeArrowheads="1"/>
          </p:cNvSpPr>
          <p:nvPr/>
        </p:nvSpPr>
        <p:spPr bwMode="auto">
          <a:xfrm>
            <a:off x="0" y="0"/>
            <a:ext cx="9085263" cy="64135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12700">
                <a:solidFill>
                  <a:srgbClr val="FF33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AU" sz="3600" b="1" dirty="0">
                <a:solidFill>
                  <a:srgbClr val="FF3300"/>
                </a:solidFill>
                <a:latin typeface="+mj-lt"/>
              </a:rPr>
              <a:t> …can also protect reefs from high SST.</a:t>
            </a:r>
          </a:p>
        </p:txBody>
      </p:sp>
      <p:grpSp>
        <p:nvGrpSpPr>
          <p:cNvPr id="441410" name="Group 66"/>
          <p:cNvGrpSpPr>
            <a:grpSpLocks/>
          </p:cNvGrpSpPr>
          <p:nvPr/>
        </p:nvGrpSpPr>
        <p:grpSpPr bwMode="auto">
          <a:xfrm>
            <a:off x="217488" y="2586038"/>
            <a:ext cx="3094037" cy="4254500"/>
            <a:chOff x="137" y="1629"/>
            <a:chExt cx="1949" cy="2680"/>
          </a:xfrm>
        </p:grpSpPr>
        <p:pic>
          <p:nvPicPr>
            <p:cNvPr id="441374" name="Picture 6" descr="Monaldo et al 1997_SST composite with TC tra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5" y="2160"/>
              <a:ext cx="1941" cy="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375" name="Text Box 7"/>
            <p:cNvSpPr txBox="1">
              <a:spLocks noChangeArrowheads="1"/>
            </p:cNvSpPr>
            <p:nvPr/>
          </p:nvSpPr>
          <p:spPr bwMode="auto">
            <a:xfrm>
              <a:off x="137" y="4155"/>
              <a:ext cx="136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pPr>
                <a:spcBef>
                  <a:spcPct val="50000"/>
                </a:spcBef>
              </a:pPr>
              <a:r>
                <a:rPr lang="en-AU" sz="1000" i="1" dirty="0" err="1">
                  <a:ea typeface="ＭＳ Ｐゴシック" pitchFamily="34" charset="-128"/>
                </a:rPr>
                <a:t>Monaldo</a:t>
              </a:r>
              <a:r>
                <a:rPr lang="en-AU" sz="1000" i="1" dirty="0">
                  <a:ea typeface="ＭＳ Ｐゴシック" pitchFamily="34" charset="-128"/>
                </a:rPr>
                <a:t> et al 1997</a:t>
              </a:r>
            </a:p>
          </p:txBody>
        </p:sp>
        <p:grpSp>
          <p:nvGrpSpPr>
            <p:cNvPr id="441377" name="Group 33"/>
            <p:cNvGrpSpPr>
              <a:grpSpLocks/>
            </p:cNvGrpSpPr>
            <p:nvPr/>
          </p:nvGrpSpPr>
          <p:grpSpPr bwMode="auto">
            <a:xfrm>
              <a:off x="138" y="1629"/>
              <a:ext cx="948" cy="478"/>
              <a:chOff x="2154" y="3657"/>
              <a:chExt cx="948" cy="478"/>
            </a:xfrm>
          </p:grpSpPr>
          <p:sp>
            <p:nvSpPr>
              <p:cNvPr id="441378" name="Freeform 34"/>
              <p:cNvSpPr>
                <a:spLocks/>
              </p:cNvSpPr>
              <p:nvPr/>
            </p:nvSpPr>
            <p:spPr bwMode="auto">
              <a:xfrm rot="2474819">
                <a:off x="2154" y="3681"/>
                <a:ext cx="174" cy="118"/>
              </a:xfrm>
              <a:custGeom>
                <a:avLst/>
                <a:gdLst>
                  <a:gd name="T0" fmla="*/ 0 w 126"/>
                  <a:gd name="T1" fmla="*/ 60 h 129"/>
                  <a:gd name="T2" fmla="*/ 53 w 126"/>
                  <a:gd name="T3" fmla="*/ 8 h 129"/>
                  <a:gd name="T4" fmla="*/ 58 w 126"/>
                  <a:gd name="T5" fmla="*/ 108 h 129"/>
                  <a:gd name="T6" fmla="*/ 115 w 126"/>
                  <a:gd name="T7" fmla="*/ 50 h 129"/>
                  <a:gd name="T8" fmla="*/ 126 w 126"/>
                  <a:gd name="T9" fmla="*/ 129 h 129"/>
                </a:gdLst>
                <a:ahLst/>
                <a:cxnLst>
                  <a:cxn ang="0">
                    <a:pos x="T0" y="T1"/>
                  </a:cxn>
                  <a:cxn ang="0">
                    <a:pos x="T2" y="T3"/>
                  </a:cxn>
                  <a:cxn ang="0">
                    <a:pos x="T4" y="T5"/>
                  </a:cxn>
                  <a:cxn ang="0">
                    <a:pos x="T6" y="T7"/>
                  </a:cxn>
                  <a:cxn ang="0">
                    <a:pos x="T8" y="T9"/>
                  </a:cxn>
                </a:cxnLst>
                <a:rect l="0" t="0" r="r" b="b"/>
                <a:pathLst>
                  <a:path w="126" h="129">
                    <a:moveTo>
                      <a:pt x="0" y="60"/>
                    </a:moveTo>
                    <a:cubicBezTo>
                      <a:pt x="21" y="30"/>
                      <a:pt x="43" y="0"/>
                      <a:pt x="53" y="8"/>
                    </a:cubicBezTo>
                    <a:cubicBezTo>
                      <a:pt x="63" y="16"/>
                      <a:pt x="48" y="101"/>
                      <a:pt x="58" y="108"/>
                    </a:cubicBezTo>
                    <a:cubicBezTo>
                      <a:pt x="68" y="115"/>
                      <a:pt x="104" y="47"/>
                      <a:pt x="115" y="50"/>
                    </a:cubicBezTo>
                    <a:cubicBezTo>
                      <a:pt x="126" y="53"/>
                      <a:pt x="124" y="116"/>
                      <a:pt x="126" y="129"/>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379" name="Rectangle 35"/>
              <p:cNvSpPr>
                <a:spLocks noChangeArrowheads="1"/>
              </p:cNvSpPr>
              <p:nvPr/>
            </p:nvSpPr>
            <p:spPr bwMode="auto">
              <a:xfrm>
                <a:off x="2193" y="3920"/>
                <a:ext cx="126" cy="215"/>
              </a:xfrm>
              <a:prstGeom prst="rect">
                <a:avLst/>
              </a:prstGeom>
              <a:gradFill rotWithShape="1">
                <a:gsLst>
                  <a:gs pos="0">
                    <a:srgbClr val="FFFF00"/>
                  </a:gs>
                  <a:gs pos="100000">
                    <a:srgbClr val="FF6600"/>
                  </a:gs>
                </a:gsLst>
                <a:lin ang="5400000" scaled="1"/>
              </a:gradFill>
              <a:ln w="38100">
                <a:solidFill>
                  <a:schemeClr val="bg1"/>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80" name="Text Box 36"/>
              <p:cNvSpPr txBox="1">
                <a:spLocks noChangeArrowheads="1"/>
              </p:cNvSpPr>
              <p:nvPr/>
            </p:nvSpPr>
            <p:spPr bwMode="auto">
              <a:xfrm>
                <a:off x="2309" y="3657"/>
                <a:ext cx="793" cy="4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sz="1400" dirty="0"/>
                  <a:t>Cyclone track</a:t>
                </a:r>
              </a:p>
              <a:p>
                <a:endParaRPr lang="en-AU" sz="1400" dirty="0"/>
              </a:p>
              <a:p>
                <a:r>
                  <a:rPr lang="en-AU" sz="1400" dirty="0"/>
                  <a:t>Cooling zone</a:t>
                </a:r>
              </a:p>
            </p:txBody>
          </p:sp>
        </p:grpSp>
        <p:sp>
          <p:nvSpPr>
            <p:cNvPr id="441383" name="Freeform 39"/>
            <p:cNvSpPr>
              <a:spLocks/>
            </p:cNvSpPr>
            <p:nvPr/>
          </p:nvSpPr>
          <p:spPr bwMode="auto">
            <a:xfrm>
              <a:off x="837" y="2523"/>
              <a:ext cx="1199" cy="1393"/>
            </a:xfrm>
            <a:custGeom>
              <a:avLst/>
              <a:gdLst>
                <a:gd name="T0" fmla="*/ 314 w 1199"/>
                <a:gd name="T1" fmla="*/ 298 h 1393"/>
                <a:gd name="T2" fmla="*/ 220 w 1199"/>
                <a:gd name="T3" fmla="*/ 298 h 1393"/>
                <a:gd name="T4" fmla="*/ 110 w 1199"/>
                <a:gd name="T5" fmla="*/ 356 h 1393"/>
                <a:gd name="T6" fmla="*/ 105 w 1199"/>
                <a:gd name="T7" fmla="*/ 435 h 1393"/>
                <a:gd name="T8" fmla="*/ 47 w 1199"/>
                <a:gd name="T9" fmla="*/ 492 h 1393"/>
                <a:gd name="T10" fmla="*/ 0 w 1199"/>
                <a:gd name="T11" fmla="*/ 628 h 1393"/>
                <a:gd name="T12" fmla="*/ 89 w 1199"/>
                <a:gd name="T13" fmla="*/ 707 h 1393"/>
                <a:gd name="T14" fmla="*/ 173 w 1199"/>
                <a:gd name="T15" fmla="*/ 780 h 1393"/>
                <a:gd name="T16" fmla="*/ 273 w 1199"/>
                <a:gd name="T17" fmla="*/ 785 h 1393"/>
                <a:gd name="T18" fmla="*/ 314 w 1199"/>
                <a:gd name="T19" fmla="*/ 775 h 1393"/>
                <a:gd name="T20" fmla="*/ 325 w 1199"/>
                <a:gd name="T21" fmla="*/ 911 h 1393"/>
                <a:gd name="T22" fmla="*/ 388 w 1199"/>
                <a:gd name="T23" fmla="*/ 932 h 1393"/>
                <a:gd name="T24" fmla="*/ 372 w 1199"/>
                <a:gd name="T25" fmla="*/ 1021 h 1393"/>
                <a:gd name="T26" fmla="*/ 398 w 1199"/>
                <a:gd name="T27" fmla="*/ 1131 h 1393"/>
                <a:gd name="T28" fmla="*/ 508 w 1199"/>
                <a:gd name="T29" fmla="*/ 1199 h 1393"/>
                <a:gd name="T30" fmla="*/ 592 w 1199"/>
                <a:gd name="T31" fmla="*/ 1382 h 1393"/>
                <a:gd name="T32" fmla="*/ 1199 w 1199"/>
                <a:gd name="T33" fmla="*/ 1393 h 1393"/>
                <a:gd name="T34" fmla="*/ 1199 w 1199"/>
                <a:gd name="T35" fmla="*/ 0 h 1393"/>
                <a:gd name="T36" fmla="*/ 1042 w 1199"/>
                <a:gd name="T37" fmla="*/ 0 h 1393"/>
                <a:gd name="T38" fmla="*/ 859 w 1199"/>
                <a:gd name="T39" fmla="*/ 68 h 1393"/>
                <a:gd name="T40" fmla="*/ 691 w 1199"/>
                <a:gd name="T41" fmla="*/ 84 h 1393"/>
                <a:gd name="T42" fmla="*/ 587 w 1199"/>
                <a:gd name="T43" fmla="*/ 199 h 1393"/>
                <a:gd name="T44" fmla="*/ 492 w 1199"/>
                <a:gd name="T45" fmla="*/ 209 h 1393"/>
                <a:gd name="T46" fmla="*/ 382 w 1199"/>
                <a:gd name="T47" fmla="*/ 178 h 1393"/>
                <a:gd name="T48" fmla="*/ 314 w 1199"/>
                <a:gd name="T49" fmla="*/ 298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9" h="1393">
                  <a:moveTo>
                    <a:pt x="314" y="298"/>
                  </a:moveTo>
                  <a:lnTo>
                    <a:pt x="220" y="298"/>
                  </a:lnTo>
                  <a:lnTo>
                    <a:pt x="110" y="356"/>
                  </a:lnTo>
                  <a:lnTo>
                    <a:pt x="105" y="435"/>
                  </a:lnTo>
                  <a:lnTo>
                    <a:pt x="47" y="492"/>
                  </a:lnTo>
                  <a:lnTo>
                    <a:pt x="0" y="628"/>
                  </a:lnTo>
                  <a:lnTo>
                    <a:pt x="89" y="707"/>
                  </a:lnTo>
                  <a:lnTo>
                    <a:pt x="173" y="780"/>
                  </a:lnTo>
                  <a:lnTo>
                    <a:pt x="273" y="785"/>
                  </a:lnTo>
                  <a:lnTo>
                    <a:pt x="314" y="775"/>
                  </a:lnTo>
                  <a:lnTo>
                    <a:pt x="325" y="911"/>
                  </a:lnTo>
                  <a:lnTo>
                    <a:pt x="388" y="932"/>
                  </a:lnTo>
                  <a:lnTo>
                    <a:pt x="372" y="1021"/>
                  </a:lnTo>
                  <a:lnTo>
                    <a:pt x="398" y="1131"/>
                  </a:lnTo>
                  <a:lnTo>
                    <a:pt x="508" y="1199"/>
                  </a:lnTo>
                  <a:lnTo>
                    <a:pt x="592" y="1382"/>
                  </a:lnTo>
                  <a:lnTo>
                    <a:pt x="1199" y="1393"/>
                  </a:lnTo>
                  <a:lnTo>
                    <a:pt x="1199" y="0"/>
                  </a:lnTo>
                  <a:lnTo>
                    <a:pt x="1042" y="0"/>
                  </a:lnTo>
                  <a:lnTo>
                    <a:pt x="859" y="68"/>
                  </a:lnTo>
                  <a:lnTo>
                    <a:pt x="691" y="84"/>
                  </a:lnTo>
                  <a:lnTo>
                    <a:pt x="587" y="199"/>
                  </a:lnTo>
                  <a:lnTo>
                    <a:pt x="492" y="209"/>
                  </a:lnTo>
                  <a:lnTo>
                    <a:pt x="382" y="178"/>
                  </a:lnTo>
                  <a:lnTo>
                    <a:pt x="314" y="298"/>
                  </a:lnTo>
                  <a:close/>
                </a:path>
              </a:pathLst>
            </a:custGeom>
            <a:noFill/>
            <a:ln w="57150" cap="flat" cmpd="sng">
              <a:solidFill>
                <a:schemeClr val="bg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388" name="Freeform 44"/>
            <p:cNvSpPr>
              <a:spLocks/>
            </p:cNvSpPr>
            <p:nvPr/>
          </p:nvSpPr>
          <p:spPr bwMode="auto">
            <a:xfrm>
              <a:off x="1122" y="2517"/>
              <a:ext cx="759" cy="1407"/>
            </a:xfrm>
            <a:custGeom>
              <a:avLst/>
              <a:gdLst>
                <a:gd name="T0" fmla="*/ 135 w 759"/>
                <a:gd name="T1" fmla="*/ 0 h 1407"/>
                <a:gd name="T2" fmla="*/ 93 w 759"/>
                <a:gd name="T3" fmla="*/ 12 h 1407"/>
                <a:gd name="T4" fmla="*/ 69 w 759"/>
                <a:gd name="T5" fmla="*/ 42 h 1407"/>
                <a:gd name="T6" fmla="*/ 84 w 759"/>
                <a:gd name="T7" fmla="*/ 78 h 1407"/>
                <a:gd name="T8" fmla="*/ 42 w 759"/>
                <a:gd name="T9" fmla="*/ 171 h 1407"/>
                <a:gd name="T10" fmla="*/ 36 w 759"/>
                <a:gd name="T11" fmla="*/ 225 h 1407"/>
                <a:gd name="T12" fmla="*/ 39 w 759"/>
                <a:gd name="T13" fmla="*/ 291 h 1407"/>
                <a:gd name="T14" fmla="*/ 39 w 759"/>
                <a:gd name="T15" fmla="*/ 378 h 1407"/>
                <a:gd name="T16" fmla="*/ 36 w 759"/>
                <a:gd name="T17" fmla="*/ 411 h 1407"/>
                <a:gd name="T18" fmla="*/ 39 w 759"/>
                <a:gd name="T19" fmla="*/ 480 h 1407"/>
                <a:gd name="T20" fmla="*/ 33 w 759"/>
                <a:gd name="T21" fmla="*/ 549 h 1407"/>
                <a:gd name="T22" fmla="*/ 3 w 759"/>
                <a:gd name="T23" fmla="*/ 615 h 1407"/>
                <a:gd name="T24" fmla="*/ 12 w 759"/>
                <a:gd name="T25" fmla="*/ 696 h 1407"/>
                <a:gd name="T26" fmla="*/ 21 w 759"/>
                <a:gd name="T27" fmla="*/ 729 h 1407"/>
                <a:gd name="T28" fmla="*/ 6 w 759"/>
                <a:gd name="T29" fmla="*/ 774 h 1407"/>
                <a:gd name="T30" fmla="*/ 27 w 759"/>
                <a:gd name="T31" fmla="*/ 837 h 1407"/>
                <a:gd name="T32" fmla="*/ 36 w 759"/>
                <a:gd name="T33" fmla="*/ 894 h 1407"/>
                <a:gd name="T34" fmla="*/ 48 w 759"/>
                <a:gd name="T35" fmla="*/ 975 h 1407"/>
                <a:gd name="T36" fmla="*/ 81 w 759"/>
                <a:gd name="T37" fmla="*/ 1053 h 1407"/>
                <a:gd name="T38" fmla="*/ 132 w 759"/>
                <a:gd name="T39" fmla="*/ 1125 h 1407"/>
                <a:gd name="T40" fmla="*/ 231 w 759"/>
                <a:gd name="T41" fmla="*/ 1170 h 1407"/>
                <a:gd name="T42" fmla="*/ 327 w 759"/>
                <a:gd name="T43" fmla="*/ 1215 h 1407"/>
                <a:gd name="T44" fmla="*/ 465 w 759"/>
                <a:gd name="T45" fmla="*/ 1281 h 1407"/>
                <a:gd name="T46" fmla="*/ 579 w 759"/>
                <a:gd name="T47" fmla="*/ 1323 h 1407"/>
                <a:gd name="T48" fmla="*/ 600 w 759"/>
                <a:gd name="T49" fmla="*/ 1353 h 1407"/>
                <a:gd name="T50" fmla="*/ 684 w 759"/>
                <a:gd name="T51" fmla="*/ 1374 h 1407"/>
                <a:gd name="T52" fmla="*/ 759 w 759"/>
                <a:gd name="T53" fmla="*/ 1407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9" h="1407">
                  <a:moveTo>
                    <a:pt x="135" y="0"/>
                  </a:moveTo>
                  <a:cubicBezTo>
                    <a:pt x="119" y="2"/>
                    <a:pt x="104" y="5"/>
                    <a:pt x="93" y="12"/>
                  </a:cubicBezTo>
                  <a:cubicBezTo>
                    <a:pt x="82" y="19"/>
                    <a:pt x="70" y="31"/>
                    <a:pt x="69" y="42"/>
                  </a:cubicBezTo>
                  <a:cubicBezTo>
                    <a:pt x="68" y="53"/>
                    <a:pt x="88" y="57"/>
                    <a:pt x="84" y="78"/>
                  </a:cubicBezTo>
                  <a:cubicBezTo>
                    <a:pt x="80" y="99"/>
                    <a:pt x="50" y="147"/>
                    <a:pt x="42" y="171"/>
                  </a:cubicBezTo>
                  <a:cubicBezTo>
                    <a:pt x="34" y="195"/>
                    <a:pt x="36" y="205"/>
                    <a:pt x="36" y="225"/>
                  </a:cubicBezTo>
                  <a:cubicBezTo>
                    <a:pt x="36" y="245"/>
                    <a:pt x="39" y="266"/>
                    <a:pt x="39" y="291"/>
                  </a:cubicBezTo>
                  <a:cubicBezTo>
                    <a:pt x="39" y="316"/>
                    <a:pt x="40" y="358"/>
                    <a:pt x="39" y="378"/>
                  </a:cubicBezTo>
                  <a:cubicBezTo>
                    <a:pt x="38" y="398"/>
                    <a:pt x="36" y="394"/>
                    <a:pt x="36" y="411"/>
                  </a:cubicBezTo>
                  <a:cubicBezTo>
                    <a:pt x="36" y="428"/>
                    <a:pt x="40" y="457"/>
                    <a:pt x="39" y="480"/>
                  </a:cubicBezTo>
                  <a:cubicBezTo>
                    <a:pt x="38" y="503"/>
                    <a:pt x="39" y="527"/>
                    <a:pt x="33" y="549"/>
                  </a:cubicBezTo>
                  <a:cubicBezTo>
                    <a:pt x="27" y="571"/>
                    <a:pt x="6" y="591"/>
                    <a:pt x="3" y="615"/>
                  </a:cubicBezTo>
                  <a:cubicBezTo>
                    <a:pt x="0" y="639"/>
                    <a:pt x="9" y="677"/>
                    <a:pt x="12" y="696"/>
                  </a:cubicBezTo>
                  <a:cubicBezTo>
                    <a:pt x="15" y="715"/>
                    <a:pt x="22" y="716"/>
                    <a:pt x="21" y="729"/>
                  </a:cubicBezTo>
                  <a:cubicBezTo>
                    <a:pt x="20" y="742"/>
                    <a:pt x="5" y="756"/>
                    <a:pt x="6" y="774"/>
                  </a:cubicBezTo>
                  <a:cubicBezTo>
                    <a:pt x="7" y="792"/>
                    <a:pt x="22" y="817"/>
                    <a:pt x="27" y="837"/>
                  </a:cubicBezTo>
                  <a:cubicBezTo>
                    <a:pt x="32" y="857"/>
                    <a:pt x="33" y="871"/>
                    <a:pt x="36" y="894"/>
                  </a:cubicBezTo>
                  <a:cubicBezTo>
                    <a:pt x="39" y="917"/>
                    <a:pt x="41" y="949"/>
                    <a:pt x="48" y="975"/>
                  </a:cubicBezTo>
                  <a:cubicBezTo>
                    <a:pt x="55" y="1001"/>
                    <a:pt x="67" y="1028"/>
                    <a:pt x="81" y="1053"/>
                  </a:cubicBezTo>
                  <a:cubicBezTo>
                    <a:pt x="95" y="1078"/>
                    <a:pt x="107" y="1106"/>
                    <a:pt x="132" y="1125"/>
                  </a:cubicBezTo>
                  <a:cubicBezTo>
                    <a:pt x="157" y="1144"/>
                    <a:pt x="198" y="1155"/>
                    <a:pt x="231" y="1170"/>
                  </a:cubicBezTo>
                  <a:cubicBezTo>
                    <a:pt x="264" y="1185"/>
                    <a:pt x="288" y="1197"/>
                    <a:pt x="327" y="1215"/>
                  </a:cubicBezTo>
                  <a:cubicBezTo>
                    <a:pt x="366" y="1233"/>
                    <a:pt x="423" y="1263"/>
                    <a:pt x="465" y="1281"/>
                  </a:cubicBezTo>
                  <a:cubicBezTo>
                    <a:pt x="507" y="1299"/>
                    <a:pt x="557" y="1311"/>
                    <a:pt x="579" y="1323"/>
                  </a:cubicBezTo>
                  <a:cubicBezTo>
                    <a:pt x="601" y="1335"/>
                    <a:pt x="583" y="1345"/>
                    <a:pt x="600" y="1353"/>
                  </a:cubicBezTo>
                  <a:cubicBezTo>
                    <a:pt x="617" y="1361"/>
                    <a:pt x="658" y="1365"/>
                    <a:pt x="684" y="1374"/>
                  </a:cubicBezTo>
                  <a:cubicBezTo>
                    <a:pt x="710" y="1383"/>
                    <a:pt x="734" y="1395"/>
                    <a:pt x="759" y="1407"/>
                  </a:cubicBezTo>
                </a:path>
              </a:pathLst>
            </a:custGeom>
            <a:noFill/>
            <a:ln w="12700" cap="flat" cmpd="sng">
              <a:solidFill>
                <a:schemeClr val="tx1"/>
              </a:solidFill>
              <a:prstDash val="solid"/>
              <a:round/>
              <a:headEnd type="triangle" w="med" len="med"/>
              <a:tailEnd type="non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41408" name="Group 64"/>
          <p:cNvGrpSpPr>
            <a:grpSpLocks/>
          </p:cNvGrpSpPr>
          <p:nvPr/>
        </p:nvGrpSpPr>
        <p:grpSpPr bwMode="auto">
          <a:xfrm>
            <a:off x="6457950" y="4581525"/>
            <a:ext cx="1028700" cy="314325"/>
            <a:chOff x="4068" y="2886"/>
            <a:chExt cx="648" cy="198"/>
          </a:xfrm>
        </p:grpSpPr>
        <p:sp>
          <p:nvSpPr>
            <p:cNvPr id="441401" name="Line 57"/>
            <p:cNvSpPr>
              <a:spLocks noChangeShapeType="1"/>
            </p:cNvSpPr>
            <p:nvPr/>
          </p:nvSpPr>
          <p:spPr bwMode="auto">
            <a:xfrm>
              <a:off x="4068" y="2886"/>
              <a:ext cx="408" cy="0"/>
            </a:xfrm>
            <a:prstGeom prst="line">
              <a:avLst/>
            </a:prstGeom>
            <a:noFill/>
            <a:ln w="28575">
              <a:solidFill>
                <a:srgbClr val="FF3300"/>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402" name="Line 58"/>
            <p:cNvSpPr>
              <a:spLocks noChangeShapeType="1"/>
            </p:cNvSpPr>
            <p:nvPr/>
          </p:nvSpPr>
          <p:spPr bwMode="auto">
            <a:xfrm>
              <a:off x="4152" y="3084"/>
              <a:ext cx="564" cy="0"/>
            </a:xfrm>
            <a:prstGeom prst="line">
              <a:avLst/>
            </a:prstGeom>
            <a:noFill/>
            <a:ln w="28575">
              <a:solidFill>
                <a:srgbClr val="FF3300"/>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41413" name="Group 69"/>
          <p:cNvGrpSpPr>
            <a:grpSpLocks/>
          </p:cNvGrpSpPr>
          <p:nvPr/>
        </p:nvGrpSpPr>
        <p:grpSpPr bwMode="auto">
          <a:xfrm>
            <a:off x="6210300" y="3752850"/>
            <a:ext cx="865188" cy="1341438"/>
            <a:chOff x="3912" y="2364"/>
            <a:chExt cx="545" cy="845"/>
          </a:xfrm>
        </p:grpSpPr>
        <p:sp>
          <p:nvSpPr>
            <p:cNvPr id="441403" name="Line 59"/>
            <p:cNvSpPr>
              <a:spLocks noChangeShapeType="1"/>
            </p:cNvSpPr>
            <p:nvPr/>
          </p:nvSpPr>
          <p:spPr bwMode="auto">
            <a:xfrm>
              <a:off x="3912" y="2364"/>
              <a:ext cx="222" cy="0"/>
            </a:xfrm>
            <a:prstGeom prst="line">
              <a:avLst/>
            </a:prstGeom>
            <a:noFill/>
            <a:ln w="28575" cap="rnd">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404" name="Line 60"/>
            <p:cNvSpPr>
              <a:spLocks noChangeShapeType="1"/>
            </p:cNvSpPr>
            <p:nvPr/>
          </p:nvSpPr>
          <p:spPr bwMode="auto">
            <a:xfrm>
              <a:off x="3917" y="3209"/>
              <a:ext cx="540" cy="0"/>
            </a:xfrm>
            <a:prstGeom prst="line">
              <a:avLst/>
            </a:prstGeom>
            <a:noFill/>
            <a:ln w="28575" cap="rnd">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 name="Group 6"/>
          <p:cNvGrpSpPr/>
          <p:nvPr/>
        </p:nvGrpSpPr>
        <p:grpSpPr>
          <a:xfrm>
            <a:off x="315913" y="775981"/>
            <a:ext cx="5499101" cy="2763837"/>
            <a:chOff x="315913" y="775981"/>
            <a:chExt cx="5499101" cy="2763837"/>
          </a:xfrm>
        </p:grpSpPr>
        <p:grpSp>
          <p:nvGrpSpPr>
            <p:cNvPr id="6" name="Group 5"/>
            <p:cNvGrpSpPr/>
            <p:nvPr/>
          </p:nvGrpSpPr>
          <p:grpSpPr>
            <a:xfrm>
              <a:off x="315913" y="775981"/>
              <a:ext cx="5499101" cy="2763837"/>
              <a:chOff x="315913" y="775981"/>
              <a:chExt cx="5499101" cy="2763837"/>
            </a:xfrm>
          </p:grpSpPr>
          <p:sp>
            <p:nvSpPr>
              <p:cNvPr id="441376" name="Rectangle 32"/>
              <p:cNvSpPr>
                <a:spLocks noChangeArrowheads="1"/>
              </p:cNvSpPr>
              <p:nvPr/>
            </p:nvSpPr>
            <p:spPr bwMode="auto">
              <a:xfrm>
                <a:off x="315913" y="1123643"/>
                <a:ext cx="1547813"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AU" dirty="0">
                    <a:solidFill>
                      <a:srgbClr val="FF0000"/>
                    </a:solidFill>
                  </a:rPr>
                  <a:t>TC winds can </a:t>
                </a:r>
                <a:r>
                  <a:rPr lang="en-AU" dirty="0" smtClean="0">
                    <a:solidFill>
                      <a:srgbClr val="FF0000"/>
                    </a:solidFill>
                  </a:rPr>
                  <a:t>lower SST </a:t>
                </a:r>
                <a:r>
                  <a:rPr lang="en-AU" dirty="0">
                    <a:solidFill>
                      <a:srgbClr val="FF0000"/>
                    </a:solidFill>
                  </a:rPr>
                  <a:t>up to </a:t>
                </a:r>
                <a:r>
                  <a:rPr lang="en-AU" b="1" dirty="0" smtClean="0">
                    <a:solidFill>
                      <a:srgbClr val="FF0000"/>
                    </a:solidFill>
                  </a:rPr>
                  <a:t>10º </a:t>
                </a:r>
                <a:r>
                  <a:rPr lang="en-AU" b="1" dirty="0">
                    <a:solidFill>
                      <a:srgbClr val="FF0000"/>
                    </a:solidFill>
                  </a:rPr>
                  <a:t>C</a:t>
                </a:r>
                <a:r>
                  <a:rPr lang="en-AU" dirty="0">
                    <a:solidFill>
                      <a:srgbClr val="FF0000"/>
                    </a:solidFill>
                  </a:rPr>
                  <a:t> for days to weeks.</a:t>
                </a:r>
              </a:p>
            </p:txBody>
          </p:sp>
          <p:pic>
            <p:nvPicPr>
              <p:cNvPr id="441382" name="Picture 3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43101" y="775981"/>
                <a:ext cx="3871913" cy="2532062"/>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107763" dir="8100000" algn="ctr" rotWithShape="0">
                        <a:schemeClr val="bg2">
                          <a:alpha val="50000"/>
                        </a:schemeClr>
                      </a:outerShdw>
                    </a:effectLst>
                  </a14:hiddenEffects>
                </a:ext>
              </a:extLst>
            </p:spPr>
          </p:pic>
          <p:sp>
            <p:nvSpPr>
              <p:cNvPr id="441387" name="Text Box 7"/>
              <p:cNvSpPr txBox="1">
                <a:spLocks noChangeArrowheads="1"/>
              </p:cNvSpPr>
              <p:nvPr/>
            </p:nvSpPr>
            <p:spPr bwMode="auto">
              <a:xfrm>
                <a:off x="4181476" y="3295343"/>
                <a:ext cx="1422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pPr algn="r">
                  <a:spcBef>
                    <a:spcPct val="50000"/>
                  </a:spcBef>
                </a:pPr>
                <a:r>
                  <a:rPr lang="en-AU" sz="1000" i="1" dirty="0" err="1">
                    <a:ea typeface="ＭＳ Ｐゴシック" pitchFamily="34" charset="-128"/>
                  </a:rPr>
                  <a:t>Manzello</a:t>
                </a:r>
                <a:r>
                  <a:rPr lang="en-AU" sz="1000" i="1" dirty="0">
                    <a:ea typeface="ＭＳ Ｐゴシック" pitchFamily="34" charset="-128"/>
                  </a:rPr>
                  <a:t> et al 2007</a:t>
                </a:r>
              </a:p>
            </p:txBody>
          </p:sp>
          <p:sp>
            <p:nvSpPr>
              <p:cNvPr id="441406" name="Rectangle 62"/>
              <p:cNvSpPr>
                <a:spLocks noChangeArrowheads="1"/>
              </p:cNvSpPr>
              <p:nvPr/>
            </p:nvSpPr>
            <p:spPr bwMode="auto">
              <a:xfrm>
                <a:off x="4810126" y="891868"/>
                <a:ext cx="200025" cy="466725"/>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07" name="Text Box 63"/>
              <p:cNvSpPr txBox="1">
                <a:spLocks noChangeArrowheads="1"/>
              </p:cNvSpPr>
              <p:nvPr/>
            </p:nvSpPr>
            <p:spPr bwMode="auto">
              <a:xfrm>
                <a:off x="5003801" y="804556"/>
                <a:ext cx="78422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AU" sz="1200" dirty="0"/>
                  <a:t>TC wave damage zone</a:t>
                </a:r>
              </a:p>
            </p:txBody>
          </p:sp>
        </p:grpSp>
        <p:sp>
          <p:nvSpPr>
            <p:cNvPr id="2" name="Rectangle 1"/>
            <p:cNvSpPr/>
            <p:nvPr/>
          </p:nvSpPr>
          <p:spPr>
            <a:xfrm>
              <a:off x="2967038" y="981074"/>
              <a:ext cx="1319827" cy="1757363"/>
            </a:xfrm>
            <a:prstGeom prst="rect">
              <a:avLst/>
            </a:prstGeom>
            <a:solidFill>
              <a:srgbClr val="FF0000">
                <a:alpha val="36000"/>
              </a:srgbClr>
            </a:solidFill>
            <a:ln>
              <a:solidFill>
                <a:srgbClr val="FF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2"/>
            <p:cNvSpPr>
              <a:spLocks noChangeArrowheads="1"/>
            </p:cNvSpPr>
            <p:nvPr/>
          </p:nvSpPr>
          <p:spPr bwMode="auto">
            <a:xfrm>
              <a:off x="4810126" y="1439068"/>
              <a:ext cx="200025" cy="570912"/>
            </a:xfrm>
            <a:prstGeom prst="rect">
              <a:avLst/>
            </a:prstGeom>
            <a:solidFill>
              <a:srgbClr val="FF0000">
                <a:alpha val="35000"/>
              </a:srgbClr>
            </a:solidFill>
            <a:ln w="9525">
              <a:solidFill>
                <a:schemeClr val="bg2"/>
              </a:solidFill>
              <a:miter lim="800000"/>
              <a:headEnd/>
              <a:tailEnd/>
            </a:ln>
            <a:effectLst/>
          </p:spPr>
          <p:txBody>
            <a:bodyPr wrap="none" anchor="ctr"/>
            <a:lstStyle/>
            <a:p>
              <a:endParaRPr lang="en-US"/>
            </a:p>
          </p:txBody>
        </p:sp>
        <p:sp>
          <p:nvSpPr>
            <p:cNvPr id="62" name="Text Box 63"/>
            <p:cNvSpPr txBox="1">
              <a:spLocks noChangeArrowheads="1"/>
            </p:cNvSpPr>
            <p:nvPr/>
          </p:nvSpPr>
          <p:spPr bwMode="auto">
            <a:xfrm>
              <a:off x="4993206" y="1439068"/>
              <a:ext cx="7842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AU" sz="1200" dirty="0" smtClean="0"/>
                <a:t>Potential cooling zone</a:t>
              </a:r>
              <a:endParaRPr lang="en-AU" sz="1200" dirty="0"/>
            </a:p>
          </p:txBody>
        </p:sp>
      </p:grpSp>
    </p:spTree>
    <p:custDataLst>
      <p:tags r:id="rId1"/>
    </p:custDataLst>
    <p:extLst>
      <p:ext uri="{BB962C8B-B14F-4D97-AF65-F5344CB8AC3E}">
        <p14:creationId xmlns:p14="http://schemas.microsoft.com/office/powerpoint/2010/main" val="3473760604"/>
      </p:ext>
    </p:extLst>
  </p:cSld>
  <p:clrMapOvr>
    <a:masterClrMapping/>
  </p:clrMapOvr>
  <p:transition advTm="98827"/>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14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41413"/>
                                        </p:tgtEl>
                                        <p:attrNameLst>
                                          <p:attrName>style.visibility</p:attrName>
                                        </p:attrNameLst>
                                      </p:cBhvr>
                                      <p:to>
                                        <p:strVal val="visible"/>
                                      </p:to>
                                    </p:set>
                                    <p:anim calcmode="lin" valueType="num">
                                      <p:cBhvr additive="base">
                                        <p:cTn id="19" dur="500" fill="hold"/>
                                        <p:tgtEl>
                                          <p:spTgt spid="441413"/>
                                        </p:tgtEl>
                                        <p:attrNameLst>
                                          <p:attrName>ppt_x</p:attrName>
                                        </p:attrNameLst>
                                      </p:cBhvr>
                                      <p:tavLst>
                                        <p:tav tm="0">
                                          <p:val>
                                            <p:strVal val="#ppt_x"/>
                                          </p:val>
                                        </p:tav>
                                        <p:tav tm="100000">
                                          <p:val>
                                            <p:strVal val="#ppt_x"/>
                                          </p:val>
                                        </p:tav>
                                      </p:tavLst>
                                    </p:anim>
                                    <p:anim calcmode="lin" valueType="num">
                                      <p:cBhvr additive="base">
                                        <p:cTn id="20" dur="500" fill="hold"/>
                                        <p:tgtEl>
                                          <p:spTgt spid="4414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41408"/>
                                        </p:tgtEl>
                                        <p:attrNameLst>
                                          <p:attrName>style.visibility</p:attrName>
                                        </p:attrNameLst>
                                      </p:cBhvr>
                                      <p:to>
                                        <p:strVal val="visible"/>
                                      </p:to>
                                    </p:set>
                                    <p:anim calcmode="lin" valueType="num">
                                      <p:cBhvr additive="base">
                                        <p:cTn id="25" dur="500" fill="hold"/>
                                        <p:tgtEl>
                                          <p:spTgt spid="441408"/>
                                        </p:tgtEl>
                                        <p:attrNameLst>
                                          <p:attrName>ppt_x</p:attrName>
                                        </p:attrNameLst>
                                      </p:cBhvr>
                                      <p:tavLst>
                                        <p:tav tm="0">
                                          <p:val>
                                            <p:strVal val="#ppt_x"/>
                                          </p:val>
                                        </p:tav>
                                        <p:tav tm="100000">
                                          <p:val>
                                            <p:strVal val="#ppt_x"/>
                                          </p:val>
                                        </p:tav>
                                      </p:tavLst>
                                    </p:anim>
                                    <p:anim calcmode="lin" valueType="num">
                                      <p:cBhvr additive="base">
                                        <p:cTn id="26" dur="500" fill="hold"/>
                                        <p:tgtEl>
                                          <p:spTgt spid="4414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0" y="0"/>
            <a:ext cx="9144000" cy="6858000"/>
          </a:xfrm>
          <a:prstGeom prst="rect">
            <a:avLst/>
          </a:prstGeom>
          <a:solidFill>
            <a:srgbClr val="C0EB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2400" b="1">
              <a:latin typeface="Times New Roman" pitchFamily="18" charset="0"/>
            </a:endParaRPr>
          </a:p>
        </p:txBody>
      </p:sp>
      <p:sp>
        <p:nvSpPr>
          <p:cNvPr id="2" name="Title 1"/>
          <p:cNvSpPr>
            <a:spLocks noGrp="1"/>
          </p:cNvSpPr>
          <p:nvPr>
            <p:ph type="title"/>
          </p:nvPr>
        </p:nvSpPr>
        <p:spPr>
          <a:xfrm>
            <a:off x="6157913" y="2171700"/>
            <a:ext cx="3055937" cy="2413000"/>
          </a:xfrm>
        </p:spPr>
        <p:txBody>
          <a:bodyPr>
            <a:noAutofit/>
          </a:bodyPr>
          <a:lstStyle/>
          <a:p>
            <a:pPr>
              <a:defRPr/>
            </a:pPr>
            <a:r>
              <a:rPr lang="en-AU" sz="3200" dirty="0" smtClean="0">
                <a:solidFill>
                  <a:srgbClr val="FF0000"/>
                </a:solidFill>
                <a:ea typeface="Tahoma" pitchFamily="34" charset="0"/>
                <a:cs typeface="Tahoma" pitchFamily="34" charset="0"/>
              </a:rPr>
              <a:t>TC Earl (2010) </a:t>
            </a:r>
            <a:r>
              <a:rPr lang="en-AU" sz="3200" u="sng" dirty="0" smtClean="0">
                <a:solidFill>
                  <a:srgbClr val="FF0000"/>
                </a:solidFill>
                <a:ea typeface="Tahoma" pitchFamily="34" charset="0"/>
                <a:cs typeface="Tahoma" pitchFamily="34" charset="0"/>
              </a:rPr>
              <a:t>erases</a:t>
            </a:r>
            <a:r>
              <a:rPr lang="en-AU" sz="3200" dirty="0" smtClean="0">
                <a:solidFill>
                  <a:srgbClr val="FF0000"/>
                </a:solidFill>
                <a:ea typeface="Tahoma" pitchFamily="34" charset="0"/>
                <a:cs typeface="Tahoma" pitchFamily="34" charset="0"/>
              </a:rPr>
              <a:t> coral bleaching risk</a:t>
            </a:r>
            <a:endParaRPr lang="en-AU" sz="3200" dirty="0">
              <a:solidFill>
                <a:srgbClr val="FF0000"/>
              </a:solidFill>
              <a:ea typeface="Tahoma" pitchFamily="34" charset="0"/>
              <a:cs typeface="Tahoma" pitchFamily="34" charset="0"/>
            </a:endParaRPr>
          </a:p>
        </p:txBody>
      </p:sp>
      <p:pic>
        <p:nvPicPr>
          <p:cNvPr id="28675" name="Picture 3" descr="EARL_SPOT_pre.bmp"/>
          <p:cNvPicPr>
            <a:picLocks noChangeAspect="1"/>
          </p:cNvPicPr>
          <p:nvPr/>
        </p:nvPicPr>
        <p:blipFill>
          <a:blip r:embed="rId3" cstate="print"/>
          <a:srcRect/>
          <a:stretch>
            <a:fillRect/>
          </a:stretch>
        </p:blipFill>
        <p:spPr bwMode="auto">
          <a:xfrm>
            <a:off x="1262063" y="42863"/>
            <a:ext cx="5000625" cy="3386137"/>
          </a:xfrm>
          <a:prstGeom prst="rect">
            <a:avLst/>
          </a:prstGeom>
          <a:noFill/>
          <a:ln w="9525">
            <a:noFill/>
            <a:miter lim="800000"/>
            <a:headEnd/>
            <a:tailEnd/>
          </a:ln>
        </p:spPr>
      </p:pic>
      <p:pic>
        <p:nvPicPr>
          <p:cNvPr id="28676" name="Picture 4" descr="EARL_SPOT_post.bmp"/>
          <p:cNvPicPr>
            <a:picLocks noChangeAspect="1"/>
          </p:cNvPicPr>
          <p:nvPr/>
        </p:nvPicPr>
        <p:blipFill>
          <a:blip r:embed="rId4" cstate="print"/>
          <a:srcRect/>
          <a:stretch>
            <a:fillRect/>
          </a:stretch>
        </p:blipFill>
        <p:spPr bwMode="auto">
          <a:xfrm>
            <a:off x="1262063" y="3440113"/>
            <a:ext cx="5000625" cy="3395662"/>
          </a:xfrm>
          <a:prstGeom prst="rect">
            <a:avLst/>
          </a:prstGeom>
          <a:noFill/>
          <a:ln w="9525">
            <a:noFill/>
            <a:miter lim="800000"/>
            <a:headEnd/>
            <a:tailEnd/>
          </a:ln>
        </p:spPr>
      </p:pic>
      <p:sp>
        <p:nvSpPr>
          <p:cNvPr id="28677" name="TextBox 5"/>
          <p:cNvSpPr txBox="1">
            <a:spLocks noChangeArrowheads="1"/>
          </p:cNvSpPr>
          <p:nvPr/>
        </p:nvSpPr>
        <p:spPr bwMode="auto">
          <a:xfrm>
            <a:off x="6193643" y="1071563"/>
            <a:ext cx="2919389" cy="707886"/>
          </a:xfrm>
          <a:prstGeom prst="rect">
            <a:avLst/>
          </a:prstGeom>
          <a:noFill/>
          <a:ln w="9525">
            <a:noFill/>
            <a:miter lim="800000"/>
            <a:headEnd/>
            <a:tailEnd/>
          </a:ln>
        </p:spPr>
        <p:txBody>
          <a:bodyPr wrap="none">
            <a:spAutoFit/>
          </a:bodyPr>
          <a:lstStyle/>
          <a:p>
            <a:pPr algn="ctr"/>
            <a:r>
              <a:rPr lang="en-AU" sz="2000" dirty="0">
                <a:latin typeface="+mj-lt"/>
                <a:cs typeface="Tahoma" pitchFamily="34" charset="0"/>
              </a:rPr>
              <a:t>2-week </a:t>
            </a:r>
            <a:r>
              <a:rPr lang="en-AU" sz="2000" dirty="0">
                <a:solidFill>
                  <a:srgbClr val="FF0000"/>
                </a:solidFill>
                <a:latin typeface="+mj-lt"/>
                <a:cs typeface="Tahoma" pitchFamily="34" charset="0"/>
              </a:rPr>
              <a:t>pre</a:t>
            </a:r>
            <a:r>
              <a:rPr lang="en-AU" sz="2000" dirty="0">
                <a:latin typeface="+mj-lt"/>
                <a:cs typeface="Tahoma" pitchFamily="34" charset="0"/>
              </a:rPr>
              <a:t>-TC hotspots</a:t>
            </a:r>
          </a:p>
          <a:p>
            <a:pPr algn="ctr"/>
            <a:r>
              <a:rPr lang="en-US" sz="2000" dirty="0">
                <a:latin typeface="+mj-lt"/>
                <a:cs typeface="Tahoma" pitchFamily="34" charset="0"/>
              </a:rPr>
              <a:t>(August 12 - 23)</a:t>
            </a:r>
            <a:endParaRPr lang="en-AU" sz="2000" dirty="0">
              <a:latin typeface="+mj-lt"/>
              <a:cs typeface="Tahoma" pitchFamily="34" charset="0"/>
            </a:endParaRPr>
          </a:p>
        </p:txBody>
      </p:sp>
      <p:sp>
        <p:nvSpPr>
          <p:cNvPr id="28678" name="TextBox 6"/>
          <p:cNvSpPr txBox="1">
            <a:spLocks noChangeArrowheads="1"/>
          </p:cNvSpPr>
          <p:nvPr/>
        </p:nvSpPr>
        <p:spPr bwMode="auto">
          <a:xfrm>
            <a:off x="6185155" y="4937125"/>
            <a:ext cx="3033203" cy="707886"/>
          </a:xfrm>
          <a:prstGeom prst="rect">
            <a:avLst/>
          </a:prstGeom>
          <a:noFill/>
          <a:ln w="9525">
            <a:noFill/>
            <a:miter lim="800000"/>
            <a:headEnd/>
            <a:tailEnd/>
          </a:ln>
        </p:spPr>
        <p:txBody>
          <a:bodyPr wrap="none">
            <a:spAutoFit/>
          </a:bodyPr>
          <a:lstStyle/>
          <a:p>
            <a:pPr algn="ctr"/>
            <a:r>
              <a:rPr lang="en-AU" sz="2000" dirty="0">
                <a:latin typeface="+mj-lt"/>
                <a:cs typeface="Tahoma" pitchFamily="34" charset="0"/>
              </a:rPr>
              <a:t>2-week </a:t>
            </a:r>
            <a:r>
              <a:rPr lang="en-AU" sz="2000" dirty="0">
                <a:solidFill>
                  <a:srgbClr val="FF0000"/>
                </a:solidFill>
                <a:latin typeface="+mj-lt"/>
                <a:cs typeface="Tahoma" pitchFamily="34" charset="0"/>
              </a:rPr>
              <a:t>post</a:t>
            </a:r>
            <a:r>
              <a:rPr lang="en-AU" sz="2000" dirty="0">
                <a:latin typeface="+mj-lt"/>
                <a:cs typeface="Tahoma" pitchFamily="34" charset="0"/>
              </a:rPr>
              <a:t>-TC hotspots</a:t>
            </a:r>
          </a:p>
          <a:p>
            <a:pPr algn="ctr"/>
            <a:r>
              <a:rPr lang="en-US" sz="2000" dirty="0">
                <a:latin typeface="+mj-lt"/>
                <a:cs typeface="Tahoma" pitchFamily="34" charset="0"/>
              </a:rPr>
              <a:t>(September 6 – 20)</a:t>
            </a:r>
            <a:endParaRPr lang="en-AU" sz="2000" dirty="0">
              <a:latin typeface="+mj-lt"/>
              <a:cs typeface="Tahoma" pitchFamily="34" charset="0"/>
            </a:endParaRPr>
          </a:p>
        </p:txBody>
      </p:sp>
      <p:pic>
        <p:nvPicPr>
          <p:cNvPr id="28679" name="Picture 7" descr="HOTSPOT_LEGEND.jpg"/>
          <p:cNvPicPr>
            <a:picLocks noChangeAspect="1"/>
          </p:cNvPicPr>
          <p:nvPr/>
        </p:nvPicPr>
        <p:blipFill>
          <a:blip r:embed="rId5" cstate="print"/>
          <a:srcRect/>
          <a:stretch>
            <a:fillRect/>
          </a:stretch>
        </p:blipFill>
        <p:spPr bwMode="auto">
          <a:xfrm>
            <a:off x="501650" y="92075"/>
            <a:ext cx="701675" cy="6572250"/>
          </a:xfrm>
          <a:prstGeom prst="rect">
            <a:avLst/>
          </a:prstGeom>
          <a:noFill/>
          <a:ln w="9525">
            <a:noFill/>
            <a:miter lim="800000"/>
            <a:headEnd/>
            <a:tailEnd/>
          </a:ln>
        </p:spPr>
      </p:pic>
      <p:sp>
        <p:nvSpPr>
          <p:cNvPr id="3" name="Oval 2"/>
          <p:cNvSpPr/>
          <p:nvPr/>
        </p:nvSpPr>
        <p:spPr>
          <a:xfrm rot="1038998">
            <a:off x="1900238" y="5421313"/>
            <a:ext cx="1871662" cy="612775"/>
          </a:xfrm>
          <a:prstGeom prst="ellipse">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cxnSp>
        <p:nvCxnSpPr>
          <p:cNvPr id="14" name="Straight Connector 13"/>
          <p:cNvCxnSpPr/>
          <p:nvPr/>
        </p:nvCxnSpPr>
        <p:spPr>
          <a:xfrm rot="5400000">
            <a:off x="-2094706" y="4061619"/>
            <a:ext cx="4941888" cy="12700"/>
          </a:xfrm>
          <a:prstGeom prst="line">
            <a:avLst/>
          </a:prstGeom>
          <a:ln w="25400">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8682" name="TextBox 15"/>
          <p:cNvSpPr txBox="1">
            <a:spLocks noChangeArrowheads="1"/>
          </p:cNvSpPr>
          <p:nvPr/>
        </p:nvSpPr>
        <p:spPr bwMode="auto">
          <a:xfrm rot="-5400000">
            <a:off x="-525462" y="3959225"/>
            <a:ext cx="1458912" cy="338138"/>
          </a:xfrm>
          <a:prstGeom prst="rect">
            <a:avLst/>
          </a:prstGeom>
          <a:noFill/>
          <a:ln w="9525">
            <a:noFill/>
            <a:miter lim="800000"/>
            <a:headEnd/>
            <a:tailEnd/>
          </a:ln>
        </p:spPr>
        <p:txBody>
          <a:bodyPr wrap="none">
            <a:spAutoFit/>
          </a:bodyPr>
          <a:lstStyle/>
          <a:p>
            <a:r>
              <a:rPr lang="en-AU">
                <a:solidFill>
                  <a:srgbClr val="FF0000"/>
                </a:solidFill>
              </a:rPr>
              <a:t>Bleaching risk</a:t>
            </a:r>
          </a:p>
        </p:txBody>
      </p:sp>
      <p:sp>
        <p:nvSpPr>
          <p:cNvPr id="11" name="Oval 10"/>
          <p:cNvSpPr/>
          <p:nvPr/>
        </p:nvSpPr>
        <p:spPr>
          <a:xfrm rot="1038998">
            <a:off x="1872017" y="1983845"/>
            <a:ext cx="1871662" cy="612775"/>
          </a:xfrm>
          <a:prstGeom prst="ellipse">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Tree>
  </p:cSld>
  <p:clrMapOvr>
    <a:masterClrMapping/>
  </p:clrMapOvr>
  <p:transition advTm="38766"/>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6858000"/>
          </a:xfrm>
          <a:prstGeom prst="rect">
            <a:avLst/>
          </a:prstGeom>
          <a:solidFill>
            <a:srgbClr val="C0EB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2400" b="1">
              <a:latin typeface="Times New Roman" pitchFamily="18" charset="0"/>
            </a:endParaRPr>
          </a:p>
        </p:txBody>
      </p:sp>
      <p:pic>
        <p:nvPicPr>
          <p:cNvPr id="378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16"/>
            <a:ext cx="914400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Box 5"/>
          <p:cNvSpPr txBox="1">
            <a:spLocks noChangeArrowheads="1"/>
          </p:cNvSpPr>
          <p:nvPr/>
        </p:nvSpPr>
        <p:spPr bwMode="auto">
          <a:xfrm>
            <a:off x="191626" y="6010570"/>
            <a:ext cx="1619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2400" b="1" dirty="0" smtClean="0">
                <a:solidFill>
                  <a:srgbClr val="FF0000"/>
                </a:solidFill>
                <a:latin typeface="Arial" pitchFamily="34" charset="0"/>
                <a:cs typeface="Arial" pitchFamily="34" charset="0"/>
              </a:rPr>
              <a:t>This can: </a:t>
            </a:r>
            <a:endParaRPr lang="en-AU" sz="2400" b="1" dirty="0">
              <a:solidFill>
                <a:srgbClr val="FF0000"/>
              </a:solidFill>
              <a:latin typeface="Arial" pitchFamily="34" charset="0"/>
              <a:cs typeface="Arial" pitchFamily="34" charset="0"/>
            </a:endParaRPr>
          </a:p>
        </p:txBody>
      </p:sp>
      <p:sp>
        <p:nvSpPr>
          <p:cNvPr id="8" name="TextBox 5"/>
          <p:cNvSpPr txBox="1">
            <a:spLocks noChangeArrowheads="1"/>
          </p:cNvSpPr>
          <p:nvPr/>
        </p:nvSpPr>
        <p:spPr bwMode="auto">
          <a:xfrm>
            <a:off x="2114945" y="5873605"/>
            <a:ext cx="65966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marL="457200" indent="-457200" eaLnBrk="1" hangingPunct="1">
              <a:buAutoNum type="arabicPeriod"/>
            </a:pPr>
            <a:r>
              <a:rPr lang="en-AU" sz="2400" b="1" dirty="0" smtClean="0">
                <a:solidFill>
                  <a:srgbClr val="FF0000"/>
                </a:solidFill>
                <a:latin typeface="Arial" pitchFamily="34" charset="0"/>
                <a:cs typeface="Arial" pitchFamily="34" charset="0"/>
              </a:rPr>
              <a:t>Reduce stress below critical threshold</a:t>
            </a:r>
          </a:p>
          <a:p>
            <a:pPr marL="457200" indent="-457200" eaLnBrk="1" hangingPunct="1">
              <a:buAutoNum type="arabicPeriod"/>
            </a:pPr>
            <a:r>
              <a:rPr lang="en-AU" sz="2400" b="1" dirty="0" smtClean="0">
                <a:solidFill>
                  <a:srgbClr val="FF0000"/>
                </a:solidFill>
                <a:latin typeface="Arial" pitchFamily="34" charset="0"/>
                <a:cs typeface="Arial" pitchFamily="34" charset="0"/>
              </a:rPr>
              <a:t>Reduce accumulation of stress / season.</a:t>
            </a:r>
            <a:endParaRPr lang="en-AU" sz="2400" b="1" dirty="0">
              <a:solidFill>
                <a:srgbClr val="FF0000"/>
              </a:solidFill>
              <a:latin typeface="Arial" pitchFamily="34" charset="0"/>
              <a:cs typeface="Arial" pitchFamily="34" charset="0"/>
            </a:endParaRPr>
          </a:p>
        </p:txBody>
      </p:sp>
      <p:sp>
        <p:nvSpPr>
          <p:cNvPr id="9" name="TextBox 8"/>
          <p:cNvSpPr txBox="1"/>
          <p:nvPr/>
        </p:nvSpPr>
        <p:spPr>
          <a:xfrm>
            <a:off x="115746" y="1562579"/>
            <a:ext cx="958917" cy="338554"/>
          </a:xfrm>
          <a:prstGeom prst="rect">
            <a:avLst/>
          </a:prstGeom>
          <a:noFill/>
        </p:spPr>
        <p:txBody>
          <a:bodyPr wrap="none" rtlCol="0">
            <a:spAutoFit/>
          </a:bodyPr>
          <a:lstStyle/>
          <a:p>
            <a:r>
              <a:rPr lang="en-AU" b="1" dirty="0" smtClean="0"/>
              <a:t>Hotspot</a:t>
            </a:r>
            <a:endParaRPr lang="en-AU" b="1" dirty="0"/>
          </a:p>
        </p:txBody>
      </p:sp>
      <p:sp>
        <p:nvSpPr>
          <p:cNvPr id="10" name="TextBox 9"/>
          <p:cNvSpPr txBox="1"/>
          <p:nvPr/>
        </p:nvSpPr>
        <p:spPr>
          <a:xfrm>
            <a:off x="94521" y="3613279"/>
            <a:ext cx="958917" cy="338554"/>
          </a:xfrm>
          <a:prstGeom prst="rect">
            <a:avLst/>
          </a:prstGeom>
          <a:noFill/>
        </p:spPr>
        <p:txBody>
          <a:bodyPr wrap="none" rtlCol="0">
            <a:spAutoFit/>
          </a:bodyPr>
          <a:lstStyle/>
          <a:p>
            <a:r>
              <a:rPr lang="en-AU" b="1" dirty="0" smtClean="0"/>
              <a:t>Hotspot</a:t>
            </a:r>
            <a:endParaRPr lang="en-AU" b="1" dirty="0"/>
          </a:p>
        </p:txBody>
      </p:sp>
      <p:sp>
        <p:nvSpPr>
          <p:cNvPr id="11" name="TextBox 10"/>
          <p:cNvSpPr txBox="1"/>
          <p:nvPr/>
        </p:nvSpPr>
        <p:spPr>
          <a:xfrm>
            <a:off x="2257061" y="185195"/>
            <a:ext cx="6510885" cy="338554"/>
          </a:xfrm>
          <a:prstGeom prst="rect">
            <a:avLst/>
          </a:prstGeom>
          <a:noFill/>
        </p:spPr>
        <p:txBody>
          <a:bodyPr wrap="none" rtlCol="0">
            <a:spAutoFit/>
          </a:bodyPr>
          <a:lstStyle/>
          <a:p>
            <a:r>
              <a:rPr lang="en-AU" dirty="0" smtClean="0"/>
              <a:t>2005		  2006		      2009		      2011</a:t>
            </a:r>
            <a:endParaRPr lang="en-AU" dirty="0"/>
          </a:p>
        </p:txBody>
      </p:sp>
    </p:spTree>
    <p:extLst>
      <p:ext uri="{BB962C8B-B14F-4D97-AF65-F5344CB8AC3E}">
        <p14:creationId xmlns:p14="http://schemas.microsoft.com/office/powerpoint/2010/main" val="1265786006"/>
      </p:ext>
    </p:extLst>
  </p:cSld>
  <p:clrMapOvr>
    <a:masterClrMapping/>
  </p:clrMapOvr>
  <p:transition advTm="37877"/>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0" y="0"/>
            <a:ext cx="9144000" cy="6858000"/>
          </a:xfrm>
          <a:prstGeom prst="rect">
            <a:avLst/>
          </a:prstGeom>
          <a:solidFill>
            <a:srgbClr val="C0EBF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lang="en-US" sz="2400" b="1" dirty="0">
              <a:latin typeface="Times New Roman" pitchFamily="18" charset="0"/>
            </a:endParaRPr>
          </a:p>
        </p:txBody>
      </p:sp>
      <p:sp>
        <p:nvSpPr>
          <p:cNvPr id="6" name="Rectangle 18"/>
          <p:cNvSpPr>
            <a:spLocks noChangeArrowheads="1"/>
          </p:cNvSpPr>
          <p:nvPr/>
        </p:nvSpPr>
        <p:spPr bwMode="auto">
          <a:xfrm>
            <a:off x="0" y="90488"/>
            <a:ext cx="9085263" cy="646331"/>
          </a:xfrm>
          <a:prstGeom prst="rect">
            <a:avLst/>
          </a:prstGeom>
          <a:noFill/>
          <a:ln w="12700">
            <a:noFill/>
            <a:miter lim="800000"/>
            <a:headEnd type="none" w="sm" len="sm"/>
            <a:tailEnd type="none" w="sm" len="sm"/>
          </a:ln>
        </p:spPr>
        <p:txBody>
          <a:bodyPr>
            <a:spAutoFit/>
          </a:bodyPr>
          <a:lstStyle/>
          <a:p>
            <a:pPr eaLnBrk="0" hangingPunct="0">
              <a:defRPr/>
            </a:pPr>
            <a:r>
              <a:rPr lang="en-AU" sz="3600" b="1" dirty="0">
                <a:solidFill>
                  <a:srgbClr val="FF0000"/>
                </a:solidFill>
                <a:latin typeface="+mj-lt"/>
              </a:rPr>
              <a:t> </a:t>
            </a:r>
            <a:r>
              <a:rPr lang="en-AU" sz="3600" b="1" dirty="0" smtClean="0">
                <a:solidFill>
                  <a:srgbClr val="FF0000"/>
                </a:solidFill>
                <a:latin typeface="+mj-lt"/>
              </a:rPr>
              <a:t>Does this happen enough to be useful?</a:t>
            </a:r>
            <a:endParaRPr lang="en-AU" sz="3600" b="1" dirty="0">
              <a:solidFill>
                <a:srgbClr val="FF0000"/>
              </a:solidFill>
              <a:latin typeface="+mj-lt"/>
            </a:endParaRPr>
          </a:p>
        </p:txBody>
      </p:sp>
      <p:sp>
        <p:nvSpPr>
          <p:cNvPr id="49156" name="Rectangle 18"/>
          <p:cNvSpPr>
            <a:spLocks noChangeArrowheads="1"/>
          </p:cNvSpPr>
          <p:nvPr/>
        </p:nvSpPr>
        <p:spPr bwMode="auto">
          <a:xfrm>
            <a:off x="5359804" y="838200"/>
            <a:ext cx="35910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i="1" dirty="0" err="1"/>
              <a:t>Carrigan</a:t>
            </a:r>
            <a:r>
              <a:rPr lang="en-US" sz="1000" i="1" dirty="0"/>
              <a:t> and </a:t>
            </a:r>
            <a:r>
              <a:rPr lang="en-US" sz="1000" i="1" dirty="0" err="1"/>
              <a:t>Puotinen</a:t>
            </a:r>
            <a:r>
              <a:rPr lang="en-US" sz="1000" i="1" dirty="0"/>
              <a:t>, </a:t>
            </a:r>
            <a:r>
              <a:rPr lang="en-US" sz="1000" i="1" dirty="0" smtClean="0"/>
              <a:t>2011, </a:t>
            </a:r>
            <a:r>
              <a:rPr lang="en-US" sz="1000" i="1" dirty="0"/>
              <a:t>Geophysical Research Letters</a:t>
            </a:r>
            <a:endParaRPr lang="en-AU" sz="1000" i="1" dirty="0"/>
          </a:p>
        </p:txBody>
      </p:sp>
      <p:sp>
        <p:nvSpPr>
          <p:cNvPr id="49157" name="TextBox 8"/>
          <p:cNvSpPr txBox="1">
            <a:spLocks noChangeArrowheads="1"/>
          </p:cNvSpPr>
          <p:nvPr/>
        </p:nvSpPr>
        <p:spPr bwMode="auto">
          <a:xfrm>
            <a:off x="450850" y="6242050"/>
            <a:ext cx="8445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2400" dirty="0"/>
              <a:t>Frequent TCs &amp; high thermal stress </a:t>
            </a:r>
            <a:r>
              <a:rPr lang="en-AU" sz="2400" dirty="0">
                <a:solidFill>
                  <a:srgbClr val="FF0000"/>
                </a:solidFill>
              </a:rPr>
              <a:t>= </a:t>
            </a:r>
            <a:r>
              <a:rPr lang="en-AU" sz="2400" u="sng" dirty="0">
                <a:solidFill>
                  <a:srgbClr val="FF0000"/>
                </a:solidFill>
              </a:rPr>
              <a:t>potential for interaction</a:t>
            </a:r>
          </a:p>
        </p:txBody>
      </p:sp>
      <p:grpSp>
        <p:nvGrpSpPr>
          <p:cNvPr id="49158" name="Group 20"/>
          <p:cNvGrpSpPr>
            <a:grpSpLocks/>
          </p:cNvGrpSpPr>
          <p:nvPr/>
        </p:nvGrpSpPr>
        <p:grpSpPr bwMode="auto">
          <a:xfrm>
            <a:off x="134938" y="1397000"/>
            <a:ext cx="1163637" cy="1576388"/>
            <a:chOff x="135467" y="1619954"/>
            <a:chExt cx="1163666" cy="1576810"/>
          </a:xfrm>
        </p:grpSpPr>
        <p:grpSp>
          <p:nvGrpSpPr>
            <p:cNvPr id="49167" name="Group 14"/>
            <p:cNvGrpSpPr>
              <a:grpSpLocks/>
            </p:cNvGrpSpPr>
            <p:nvPr/>
          </p:nvGrpSpPr>
          <p:grpSpPr bwMode="auto">
            <a:xfrm>
              <a:off x="561796" y="1619954"/>
              <a:ext cx="311008" cy="428977"/>
              <a:chOff x="158044" y="1168398"/>
              <a:chExt cx="311008" cy="428977"/>
            </a:xfrm>
          </p:grpSpPr>
          <p:sp>
            <p:nvSpPr>
              <p:cNvPr id="10" name="Rectangle 9"/>
              <p:cNvSpPr/>
              <p:nvPr/>
            </p:nvSpPr>
            <p:spPr>
              <a:xfrm>
                <a:off x="158763" y="1168398"/>
                <a:ext cx="46039" cy="4287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11" name="Rectangle 10"/>
              <p:cNvSpPr/>
              <p:nvPr/>
            </p:nvSpPr>
            <p:spPr>
              <a:xfrm>
                <a:off x="220678" y="1365301"/>
                <a:ext cx="46038" cy="2318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12" name="Rectangle 11"/>
              <p:cNvSpPr/>
              <p:nvPr/>
            </p:nvSpPr>
            <p:spPr>
              <a:xfrm>
                <a:off x="282591" y="1270025"/>
                <a:ext cx="55564" cy="3271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13" name="Rectangle 12"/>
              <p:cNvSpPr/>
              <p:nvPr/>
            </p:nvSpPr>
            <p:spPr>
              <a:xfrm>
                <a:off x="360381" y="1365301"/>
                <a:ext cx="46038" cy="2318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14" name="Rectangle 13"/>
              <p:cNvSpPr/>
              <p:nvPr/>
            </p:nvSpPr>
            <p:spPr>
              <a:xfrm>
                <a:off x="422295" y="1365301"/>
                <a:ext cx="46039" cy="2318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grpSp>
        <p:sp>
          <p:nvSpPr>
            <p:cNvPr id="49168" name="Rectangle 15"/>
            <p:cNvSpPr>
              <a:spLocks noChangeArrowheads="1"/>
            </p:cNvSpPr>
            <p:nvPr/>
          </p:nvSpPr>
          <p:spPr bwMode="auto">
            <a:xfrm>
              <a:off x="135467" y="2119546"/>
              <a:ext cx="116366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AU"/>
                <a:t>Mean max thermal stress (DHW)</a:t>
              </a:r>
            </a:p>
          </p:txBody>
        </p:sp>
      </p:grpSp>
      <p:grpSp>
        <p:nvGrpSpPr>
          <p:cNvPr id="49159" name="Group 19"/>
          <p:cNvGrpSpPr>
            <a:grpSpLocks/>
          </p:cNvGrpSpPr>
          <p:nvPr/>
        </p:nvGrpSpPr>
        <p:grpSpPr bwMode="auto">
          <a:xfrm>
            <a:off x="141288" y="3178175"/>
            <a:ext cx="1163637" cy="1208088"/>
            <a:chOff x="141111" y="3443110"/>
            <a:chExt cx="1163666" cy="1208542"/>
          </a:xfrm>
        </p:grpSpPr>
        <p:sp>
          <p:nvSpPr>
            <p:cNvPr id="17" name="Freeform 16"/>
            <p:cNvSpPr/>
            <p:nvPr/>
          </p:nvSpPr>
          <p:spPr>
            <a:xfrm>
              <a:off x="322091" y="3443110"/>
              <a:ext cx="801707" cy="582832"/>
            </a:xfrm>
            <a:custGeom>
              <a:avLst/>
              <a:gdLst>
                <a:gd name="connsiteX0" fmla="*/ 0 w 1038578"/>
                <a:gd name="connsiteY0" fmla="*/ 686740 h 773288"/>
                <a:gd name="connsiteX1" fmla="*/ 124178 w 1038578"/>
                <a:gd name="connsiteY1" fmla="*/ 257763 h 773288"/>
                <a:gd name="connsiteX2" fmla="*/ 191911 w 1038578"/>
                <a:gd name="connsiteY2" fmla="*/ 630296 h 773288"/>
                <a:gd name="connsiteX3" fmla="*/ 191911 w 1038578"/>
                <a:gd name="connsiteY3" fmla="*/ 630296 h 773288"/>
                <a:gd name="connsiteX4" fmla="*/ 417689 w 1038578"/>
                <a:gd name="connsiteY4" fmla="*/ 9407 h 773288"/>
                <a:gd name="connsiteX5" fmla="*/ 474133 w 1038578"/>
                <a:gd name="connsiteY5" fmla="*/ 686740 h 773288"/>
                <a:gd name="connsiteX6" fmla="*/ 688622 w 1038578"/>
                <a:gd name="connsiteY6" fmla="*/ 528696 h 773288"/>
                <a:gd name="connsiteX7" fmla="*/ 790222 w 1038578"/>
                <a:gd name="connsiteY7" fmla="*/ 709318 h 773288"/>
                <a:gd name="connsiteX8" fmla="*/ 790222 w 1038578"/>
                <a:gd name="connsiteY8" fmla="*/ 709318 h 773288"/>
                <a:gd name="connsiteX9" fmla="*/ 1038578 w 1038578"/>
                <a:gd name="connsiteY9" fmla="*/ 664163 h 77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8578" h="773288">
                  <a:moveTo>
                    <a:pt x="0" y="686740"/>
                  </a:moveTo>
                  <a:cubicBezTo>
                    <a:pt x="46096" y="476955"/>
                    <a:pt x="92193" y="267170"/>
                    <a:pt x="124178" y="257763"/>
                  </a:cubicBezTo>
                  <a:cubicBezTo>
                    <a:pt x="156163" y="248356"/>
                    <a:pt x="191911" y="630296"/>
                    <a:pt x="191911" y="630296"/>
                  </a:cubicBezTo>
                  <a:lnTo>
                    <a:pt x="191911" y="630296"/>
                  </a:lnTo>
                  <a:cubicBezTo>
                    <a:pt x="229541" y="526814"/>
                    <a:pt x="370652" y="0"/>
                    <a:pt x="417689" y="9407"/>
                  </a:cubicBezTo>
                  <a:cubicBezTo>
                    <a:pt x="464726" y="18814"/>
                    <a:pt x="428978" y="600192"/>
                    <a:pt x="474133" y="686740"/>
                  </a:cubicBezTo>
                  <a:cubicBezTo>
                    <a:pt x="519289" y="773288"/>
                    <a:pt x="635941" y="524933"/>
                    <a:pt x="688622" y="528696"/>
                  </a:cubicBezTo>
                  <a:cubicBezTo>
                    <a:pt x="741304" y="532459"/>
                    <a:pt x="790222" y="709318"/>
                    <a:pt x="790222" y="709318"/>
                  </a:cubicBezTo>
                  <a:lnTo>
                    <a:pt x="790222" y="709318"/>
                  </a:lnTo>
                  <a:lnTo>
                    <a:pt x="1038578" y="664163"/>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AU"/>
            </a:p>
          </p:txBody>
        </p:sp>
        <p:sp>
          <p:nvSpPr>
            <p:cNvPr id="49166" name="Rectangle 17"/>
            <p:cNvSpPr>
              <a:spLocks noChangeArrowheads="1"/>
            </p:cNvSpPr>
            <p:nvPr/>
          </p:nvSpPr>
          <p:spPr bwMode="auto">
            <a:xfrm>
              <a:off x="141111" y="4066877"/>
              <a:ext cx="11636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AU"/>
                <a:t>Mean # of TC days</a:t>
              </a:r>
            </a:p>
          </p:txBody>
        </p:sp>
      </p:grpSp>
      <p:pic>
        <p:nvPicPr>
          <p:cNvPr id="49160" name="Picture 21" descr="Fig2_nolett.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9700" y="1085850"/>
            <a:ext cx="7559675" cy="50038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25" name="Freeform 24"/>
          <p:cNvSpPr/>
          <p:nvPr/>
        </p:nvSpPr>
        <p:spPr>
          <a:xfrm>
            <a:off x="436563" y="4752975"/>
            <a:ext cx="552450" cy="338138"/>
          </a:xfrm>
          <a:custGeom>
            <a:avLst/>
            <a:gdLst>
              <a:gd name="connsiteX0" fmla="*/ 22578 w 553156"/>
              <a:gd name="connsiteY0" fmla="*/ 124178 h 338667"/>
              <a:gd name="connsiteX1" fmla="*/ 22578 w 553156"/>
              <a:gd name="connsiteY1" fmla="*/ 124178 h 338667"/>
              <a:gd name="connsiteX2" fmla="*/ 45156 w 553156"/>
              <a:gd name="connsiteY2" fmla="*/ 22578 h 338667"/>
              <a:gd name="connsiteX3" fmla="*/ 79022 w 553156"/>
              <a:gd name="connsiteY3" fmla="*/ 11289 h 338667"/>
              <a:gd name="connsiteX4" fmla="*/ 169333 w 553156"/>
              <a:gd name="connsiteY4" fmla="*/ 22578 h 338667"/>
              <a:gd name="connsiteX5" fmla="*/ 191911 w 553156"/>
              <a:gd name="connsiteY5" fmla="*/ 56444 h 338667"/>
              <a:gd name="connsiteX6" fmla="*/ 304800 w 553156"/>
              <a:gd name="connsiteY6" fmla="*/ 56444 h 338667"/>
              <a:gd name="connsiteX7" fmla="*/ 383822 w 553156"/>
              <a:gd name="connsiteY7" fmla="*/ 22578 h 338667"/>
              <a:gd name="connsiteX8" fmla="*/ 451556 w 553156"/>
              <a:gd name="connsiteY8" fmla="*/ 0 h 338667"/>
              <a:gd name="connsiteX9" fmla="*/ 508000 w 553156"/>
              <a:gd name="connsiteY9" fmla="*/ 90311 h 338667"/>
              <a:gd name="connsiteX10" fmla="*/ 530578 w 553156"/>
              <a:gd name="connsiteY10" fmla="*/ 124178 h 338667"/>
              <a:gd name="connsiteX11" fmla="*/ 553156 w 553156"/>
              <a:gd name="connsiteY11" fmla="*/ 191911 h 338667"/>
              <a:gd name="connsiteX12" fmla="*/ 519289 w 553156"/>
              <a:gd name="connsiteY12" fmla="*/ 270933 h 338667"/>
              <a:gd name="connsiteX13" fmla="*/ 485422 w 553156"/>
              <a:gd name="connsiteY13" fmla="*/ 282222 h 338667"/>
              <a:gd name="connsiteX14" fmla="*/ 451556 w 553156"/>
              <a:gd name="connsiteY14" fmla="*/ 316089 h 338667"/>
              <a:gd name="connsiteX15" fmla="*/ 383822 w 553156"/>
              <a:gd name="connsiteY15" fmla="*/ 338667 h 338667"/>
              <a:gd name="connsiteX16" fmla="*/ 293511 w 553156"/>
              <a:gd name="connsiteY16" fmla="*/ 327378 h 338667"/>
              <a:gd name="connsiteX17" fmla="*/ 259645 w 553156"/>
              <a:gd name="connsiteY17" fmla="*/ 316089 h 338667"/>
              <a:gd name="connsiteX18" fmla="*/ 237067 w 553156"/>
              <a:gd name="connsiteY18" fmla="*/ 282222 h 338667"/>
              <a:gd name="connsiteX19" fmla="*/ 203200 w 553156"/>
              <a:gd name="connsiteY19" fmla="*/ 248356 h 338667"/>
              <a:gd name="connsiteX20" fmla="*/ 33867 w 553156"/>
              <a:gd name="connsiteY20" fmla="*/ 248356 h 338667"/>
              <a:gd name="connsiteX21" fmla="*/ 11289 w 553156"/>
              <a:gd name="connsiteY21" fmla="*/ 214489 h 338667"/>
              <a:gd name="connsiteX22" fmla="*/ 0 w 553156"/>
              <a:gd name="connsiteY22" fmla="*/ 180622 h 338667"/>
              <a:gd name="connsiteX23" fmla="*/ 22578 w 553156"/>
              <a:gd name="connsiteY23" fmla="*/ 124178 h 33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3156" h="338667">
                <a:moveTo>
                  <a:pt x="22578" y="124178"/>
                </a:moveTo>
                <a:lnTo>
                  <a:pt x="22578" y="124178"/>
                </a:lnTo>
                <a:cubicBezTo>
                  <a:pt x="30104" y="90311"/>
                  <a:pt x="29641" y="53608"/>
                  <a:pt x="45156" y="22578"/>
                </a:cubicBezTo>
                <a:cubicBezTo>
                  <a:pt x="50478" y="11935"/>
                  <a:pt x="67123" y="11289"/>
                  <a:pt x="79022" y="11289"/>
                </a:cubicBezTo>
                <a:cubicBezTo>
                  <a:pt x="109360" y="11289"/>
                  <a:pt x="139229" y="18815"/>
                  <a:pt x="169333" y="22578"/>
                </a:cubicBezTo>
                <a:cubicBezTo>
                  <a:pt x="176859" y="33867"/>
                  <a:pt x="181317" y="47969"/>
                  <a:pt x="191911" y="56444"/>
                </a:cubicBezTo>
                <a:cubicBezTo>
                  <a:pt x="221765" y="80327"/>
                  <a:pt x="279415" y="60070"/>
                  <a:pt x="304800" y="56444"/>
                </a:cubicBezTo>
                <a:cubicBezTo>
                  <a:pt x="413791" y="20117"/>
                  <a:pt x="244362" y="78363"/>
                  <a:pt x="383822" y="22578"/>
                </a:cubicBezTo>
                <a:cubicBezTo>
                  <a:pt x="405919" y="13739"/>
                  <a:pt x="451556" y="0"/>
                  <a:pt x="451556" y="0"/>
                </a:cubicBezTo>
                <a:cubicBezTo>
                  <a:pt x="535897" y="84343"/>
                  <a:pt x="470983" y="3940"/>
                  <a:pt x="508000" y="90311"/>
                </a:cubicBezTo>
                <a:cubicBezTo>
                  <a:pt x="513345" y="102782"/>
                  <a:pt x="525068" y="111780"/>
                  <a:pt x="530578" y="124178"/>
                </a:cubicBezTo>
                <a:cubicBezTo>
                  <a:pt x="540244" y="145926"/>
                  <a:pt x="553156" y="191911"/>
                  <a:pt x="553156" y="191911"/>
                </a:cubicBezTo>
                <a:cubicBezTo>
                  <a:pt x="546377" y="219027"/>
                  <a:pt x="543652" y="251443"/>
                  <a:pt x="519289" y="270933"/>
                </a:cubicBezTo>
                <a:cubicBezTo>
                  <a:pt x="509997" y="278367"/>
                  <a:pt x="496711" y="278459"/>
                  <a:pt x="485422" y="282222"/>
                </a:cubicBezTo>
                <a:cubicBezTo>
                  <a:pt x="474133" y="293511"/>
                  <a:pt x="465512" y="308336"/>
                  <a:pt x="451556" y="316089"/>
                </a:cubicBezTo>
                <a:cubicBezTo>
                  <a:pt x="430752" y="327647"/>
                  <a:pt x="383822" y="338667"/>
                  <a:pt x="383822" y="338667"/>
                </a:cubicBezTo>
                <a:cubicBezTo>
                  <a:pt x="353718" y="334904"/>
                  <a:pt x="323360" y="332805"/>
                  <a:pt x="293511" y="327378"/>
                </a:cubicBezTo>
                <a:cubicBezTo>
                  <a:pt x="281804" y="325249"/>
                  <a:pt x="268937" y="323523"/>
                  <a:pt x="259645" y="316089"/>
                </a:cubicBezTo>
                <a:cubicBezTo>
                  <a:pt x="249050" y="307613"/>
                  <a:pt x="245753" y="292645"/>
                  <a:pt x="237067" y="282222"/>
                </a:cubicBezTo>
                <a:cubicBezTo>
                  <a:pt x="226846" y="269958"/>
                  <a:pt x="214489" y="259645"/>
                  <a:pt x="203200" y="248356"/>
                </a:cubicBezTo>
                <a:cubicBezTo>
                  <a:pt x="141633" y="258616"/>
                  <a:pt x="98999" y="272040"/>
                  <a:pt x="33867" y="248356"/>
                </a:cubicBezTo>
                <a:cubicBezTo>
                  <a:pt x="21116" y="243719"/>
                  <a:pt x="17357" y="226624"/>
                  <a:pt x="11289" y="214489"/>
                </a:cubicBezTo>
                <a:cubicBezTo>
                  <a:pt x="5967" y="203846"/>
                  <a:pt x="0" y="180622"/>
                  <a:pt x="0" y="180622"/>
                </a:cubicBezTo>
                <a:lnTo>
                  <a:pt x="22578" y="124178"/>
                </a:lnTo>
                <a:close/>
              </a:path>
            </a:pathLst>
          </a:custGeom>
          <a:solidFill>
            <a:srgbClr val="EB6E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49162" name="TextBox 25"/>
          <p:cNvSpPr txBox="1">
            <a:spLocks noChangeArrowheads="1"/>
          </p:cNvSpPr>
          <p:nvPr/>
        </p:nvSpPr>
        <p:spPr bwMode="auto">
          <a:xfrm>
            <a:off x="153988" y="5154613"/>
            <a:ext cx="10858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dirty="0"/>
              <a:t>Coral reef</a:t>
            </a:r>
          </a:p>
        </p:txBody>
      </p:sp>
      <p:sp>
        <p:nvSpPr>
          <p:cNvPr id="28" name="Rectangle 27"/>
          <p:cNvSpPr/>
          <p:nvPr/>
        </p:nvSpPr>
        <p:spPr>
          <a:xfrm>
            <a:off x="3367088" y="1136650"/>
            <a:ext cx="1758950" cy="1412875"/>
          </a:xfrm>
          <a:prstGeom prst="rect">
            <a:avLst/>
          </a:prstGeom>
          <a:solidFill>
            <a:srgbClr val="FF7C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29" name="Rectangle 28"/>
          <p:cNvSpPr/>
          <p:nvPr/>
        </p:nvSpPr>
        <p:spPr>
          <a:xfrm>
            <a:off x="7037388" y="4586288"/>
            <a:ext cx="1746250" cy="1371600"/>
          </a:xfrm>
          <a:prstGeom prst="rect">
            <a:avLst/>
          </a:prstGeom>
          <a:solidFill>
            <a:srgbClr val="FF7C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Tree>
    <p:extLst>
      <p:ext uri="{BB962C8B-B14F-4D97-AF65-F5344CB8AC3E}">
        <p14:creationId xmlns:p14="http://schemas.microsoft.com/office/powerpoint/2010/main" val="89828715"/>
      </p:ext>
    </p:extLst>
  </p:cSld>
  <p:clrMapOvr>
    <a:masterClrMapping/>
  </p:clrMapOvr>
  <p:transition advTm="4369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0" y="0"/>
            <a:ext cx="9144000" cy="6858000"/>
          </a:xfrm>
          <a:prstGeom prst="rect">
            <a:avLst/>
          </a:prstGeom>
          <a:solidFill>
            <a:srgbClr val="C0EBF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lang="en-US" sz="2400" b="1" dirty="0">
              <a:latin typeface="Times New Roman" pitchFamily="18" charset="0"/>
            </a:endParaRPr>
          </a:p>
        </p:txBody>
      </p:sp>
      <p:pic>
        <p:nvPicPr>
          <p:cNvPr id="5018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313" y="1127913"/>
            <a:ext cx="7769225" cy="549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313" y="3726162"/>
            <a:ext cx="7769225" cy="289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8364236" y="4514246"/>
            <a:ext cx="747033" cy="1111065"/>
            <a:chOff x="8364236" y="4070554"/>
            <a:chExt cx="747033" cy="1111065"/>
          </a:xfrm>
        </p:grpSpPr>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64236" y="4070554"/>
              <a:ext cx="747033" cy="54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reeform 2"/>
            <p:cNvSpPr/>
            <p:nvPr/>
          </p:nvSpPr>
          <p:spPr>
            <a:xfrm>
              <a:off x="8514735" y="4739038"/>
              <a:ext cx="334297" cy="157684"/>
            </a:xfrm>
            <a:custGeom>
              <a:avLst/>
              <a:gdLst>
                <a:gd name="connsiteX0" fmla="*/ 0 w 334297"/>
                <a:gd name="connsiteY0" fmla="*/ 137762 h 157684"/>
                <a:gd name="connsiteX1" fmla="*/ 117988 w 334297"/>
                <a:gd name="connsiteY1" fmla="*/ 110 h 157684"/>
                <a:gd name="connsiteX2" fmla="*/ 196646 w 334297"/>
                <a:gd name="connsiteY2" fmla="*/ 157427 h 157684"/>
                <a:gd name="connsiteX3" fmla="*/ 334297 w 334297"/>
                <a:gd name="connsiteY3" fmla="*/ 29607 h 157684"/>
              </a:gdLst>
              <a:ahLst/>
              <a:cxnLst>
                <a:cxn ang="0">
                  <a:pos x="connsiteX0" y="connsiteY0"/>
                </a:cxn>
                <a:cxn ang="0">
                  <a:pos x="connsiteX1" y="connsiteY1"/>
                </a:cxn>
                <a:cxn ang="0">
                  <a:pos x="connsiteX2" y="connsiteY2"/>
                </a:cxn>
                <a:cxn ang="0">
                  <a:pos x="connsiteX3" y="connsiteY3"/>
                </a:cxn>
              </a:cxnLst>
              <a:rect l="l" t="t" r="r" b="b"/>
              <a:pathLst>
                <a:path w="334297" h="157684">
                  <a:moveTo>
                    <a:pt x="0" y="137762"/>
                  </a:moveTo>
                  <a:cubicBezTo>
                    <a:pt x="42607" y="67297"/>
                    <a:pt x="85214" y="-3167"/>
                    <a:pt x="117988" y="110"/>
                  </a:cubicBezTo>
                  <a:cubicBezTo>
                    <a:pt x="150762" y="3387"/>
                    <a:pt x="160595" y="152511"/>
                    <a:pt x="196646" y="157427"/>
                  </a:cubicBezTo>
                  <a:cubicBezTo>
                    <a:pt x="232697" y="162343"/>
                    <a:pt x="283497" y="95975"/>
                    <a:pt x="334297" y="29607"/>
                  </a:cubicBezTo>
                </a:path>
              </a:pathLst>
            </a:custGeom>
            <a:noFill/>
            <a:ln>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415245" y="4935398"/>
              <a:ext cx="696024" cy="246221"/>
            </a:xfrm>
            <a:prstGeom prst="rect">
              <a:avLst/>
            </a:prstGeom>
            <a:noFill/>
          </p:spPr>
          <p:txBody>
            <a:bodyPr wrap="none" rtlCol="0">
              <a:spAutoFit/>
            </a:bodyPr>
            <a:lstStyle/>
            <a:p>
              <a:r>
                <a:rPr lang="en-US" sz="1000" b="1" dirty="0" smtClean="0"/>
                <a:t>TC track</a:t>
              </a:r>
              <a:endParaRPr lang="en-US" sz="1000" b="1" dirty="0"/>
            </a:p>
          </p:txBody>
        </p:sp>
      </p:grpSp>
      <p:sp>
        <p:nvSpPr>
          <p:cNvPr id="11" name="Rectangle 18"/>
          <p:cNvSpPr>
            <a:spLocks noChangeArrowheads="1"/>
          </p:cNvSpPr>
          <p:nvPr/>
        </p:nvSpPr>
        <p:spPr bwMode="auto">
          <a:xfrm>
            <a:off x="0" y="90488"/>
            <a:ext cx="9085263" cy="646331"/>
          </a:xfrm>
          <a:prstGeom prst="rect">
            <a:avLst/>
          </a:prstGeom>
          <a:noFill/>
          <a:ln w="12700">
            <a:noFill/>
            <a:miter lim="800000"/>
            <a:headEnd type="none" w="sm" len="sm"/>
            <a:tailEnd type="none" w="sm" len="sm"/>
          </a:ln>
        </p:spPr>
        <p:txBody>
          <a:bodyPr>
            <a:spAutoFit/>
          </a:bodyPr>
          <a:lstStyle/>
          <a:p>
            <a:pPr eaLnBrk="0" hangingPunct="0">
              <a:defRPr/>
            </a:pPr>
            <a:r>
              <a:rPr lang="en-AU" sz="3600" b="1" dirty="0">
                <a:solidFill>
                  <a:srgbClr val="FF0000"/>
                </a:solidFill>
                <a:latin typeface="+mj-lt"/>
              </a:rPr>
              <a:t> </a:t>
            </a:r>
            <a:r>
              <a:rPr lang="en-AU" sz="3600" b="1" dirty="0" smtClean="0">
                <a:solidFill>
                  <a:srgbClr val="FF0000"/>
                </a:solidFill>
                <a:latin typeface="+mj-lt"/>
              </a:rPr>
              <a:t>Does this happen enough to be useful?</a:t>
            </a:r>
            <a:endParaRPr lang="en-AU" sz="3600" b="1" dirty="0">
              <a:solidFill>
                <a:srgbClr val="FF0000"/>
              </a:solidFill>
              <a:latin typeface="+mj-lt"/>
            </a:endParaRPr>
          </a:p>
        </p:txBody>
      </p:sp>
      <p:sp>
        <p:nvSpPr>
          <p:cNvPr id="12" name="Rectangle 11"/>
          <p:cNvSpPr/>
          <p:nvPr/>
        </p:nvSpPr>
        <p:spPr>
          <a:xfrm>
            <a:off x="7107735" y="736442"/>
            <a:ext cx="1206549" cy="338554"/>
          </a:xfrm>
          <a:prstGeom prst="rect">
            <a:avLst/>
          </a:prstGeom>
        </p:spPr>
        <p:txBody>
          <a:bodyPr wrap="none">
            <a:spAutoFit/>
          </a:bodyPr>
          <a:lstStyle/>
          <a:p>
            <a:r>
              <a:rPr lang="en-AU" dirty="0" smtClean="0"/>
              <a:t>1985-2011 </a:t>
            </a:r>
            <a:endParaRPr lang="en-AU" dirty="0"/>
          </a:p>
        </p:txBody>
      </p:sp>
    </p:spTree>
    <p:extLst>
      <p:ext uri="{BB962C8B-B14F-4D97-AF65-F5344CB8AC3E}">
        <p14:creationId xmlns:p14="http://schemas.microsoft.com/office/powerpoint/2010/main" val="2078690028"/>
      </p:ext>
    </p:extLst>
  </p:cSld>
  <p:clrMapOvr>
    <a:masterClrMapping/>
  </p:clrMapOvr>
  <p:transition advTm="39281"/>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0"/>
            <a:ext cx="9144000" cy="6865938"/>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pic>
        <p:nvPicPr>
          <p:cNvPr id="14340" name="Picture 28" descr="radarpic"/>
          <p:cNvPicPr>
            <a:picLocks noChangeAspect="1" noChangeArrowheads="1"/>
          </p:cNvPicPr>
          <p:nvPr/>
        </p:nvPicPr>
        <p:blipFill>
          <a:blip r:embed="rId3" cstate="print"/>
          <a:srcRect/>
          <a:stretch>
            <a:fillRect/>
          </a:stretch>
        </p:blipFill>
        <p:spPr bwMode="auto">
          <a:xfrm>
            <a:off x="2305050" y="1554163"/>
            <a:ext cx="742950" cy="598487"/>
          </a:xfrm>
          <a:prstGeom prst="rect">
            <a:avLst/>
          </a:prstGeom>
          <a:noFill/>
          <a:ln w="9525">
            <a:noFill/>
            <a:miter lim="800000"/>
            <a:headEnd/>
            <a:tailEnd/>
          </a:ln>
        </p:spPr>
      </p:pic>
      <p:sp>
        <p:nvSpPr>
          <p:cNvPr id="14341" name="Text Box 29"/>
          <p:cNvSpPr txBox="1">
            <a:spLocks noChangeArrowheads="1"/>
          </p:cNvSpPr>
          <p:nvPr/>
        </p:nvSpPr>
        <p:spPr bwMode="auto">
          <a:xfrm>
            <a:off x="230188" y="3100388"/>
            <a:ext cx="1982787" cy="1069975"/>
          </a:xfrm>
          <a:prstGeom prst="rect">
            <a:avLst/>
          </a:prstGeom>
          <a:noFill/>
          <a:ln w="9525">
            <a:noFill/>
            <a:miter lim="800000"/>
            <a:headEnd/>
            <a:tailEnd/>
          </a:ln>
        </p:spPr>
        <p:txBody>
          <a:bodyPr wrap="none">
            <a:spAutoFit/>
          </a:bodyPr>
          <a:lstStyle/>
          <a:p>
            <a:pPr eaLnBrk="0" hangingPunct="0">
              <a:buFontTx/>
              <a:buChar char="•"/>
            </a:pPr>
            <a:r>
              <a:rPr lang="en-AU"/>
              <a:t>  Eye position</a:t>
            </a:r>
          </a:p>
          <a:p>
            <a:pPr eaLnBrk="0" hangingPunct="0">
              <a:buFontTx/>
              <a:buChar char="•"/>
            </a:pPr>
            <a:r>
              <a:rPr lang="en-AU"/>
              <a:t>  Central pressure</a:t>
            </a:r>
          </a:p>
          <a:p>
            <a:pPr eaLnBrk="0" hangingPunct="0">
              <a:buFontTx/>
              <a:buChar char="•"/>
            </a:pPr>
            <a:r>
              <a:rPr lang="en-AU"/>
              <a:t>  Translation speed</a:t>
            </a:r>
          </a:p>
          <a:p>
            <a:pPr eaLnBrk="0" hangingPunct="0">
              <a:buFontTx/>
              <a:buChar char="•"/>
            </a:pPr>
            <a:r>
              <a:rPr lang="en-AU"/>
              <a:t>  Direction</a:t>
            </a:r>
          </a:p>
        </p:txBody>
      </p:sp>
      <p:pic>
        <p:nvPicPr>
          <p:cNvPr id="14342" name="Picture 30" descr="vance13d"/>
          <p:cNvPicPr>
            <a:picLocks noChangeAspect="1" noChangeArrowheads="1" noCrop="1"/>
          </p:cNvPicPr>
          <p:nvPr/>
        </p:nvPicPr>
        <p:blipFill>
          <a:blip r:embed="rId4" cstate="print"/>
          <a:srcRect/>
          <a:stretch>
            <a:fillRect/>
          </a:stretch>
        </p:blipFill>
        <p:spPr bwMode="auto">
          <a:xfrm>
            <a:off x="255588" y="1016000"/>
            <a:ext cx="1854200" cy="1995488"/>
          </a:xfrm>
          <a:prstGeom prst="rect">
            <a:avLst/>
          </a:prstGeom>
          <a:noFill/>
          <a:ln w="9525">
            <a:noFill/>
            <a:miter lim="800000"/>
            <a:headEnd/>
            <a:tailEnd/>
          </a:ln>
        </p:spPr>
      </p:pic>
      <p:sp>
        <p:nvSpPr>
          <p:cNvPr id="14343" name="Text Box 31"/>
          <p:cNvSpPr txBox="1">
            <a:spLocks noChangeArrowheads="1"/>
          </p:cNvSpPr>
          <p:nvPr/>
        </p:nvSpPr>
        <p:spPr bwMode="auto">
          <a:xfrm>
            <a:off x="2311400" y="2255838"/>
            <a:ext cx="742950" cy="915987"/>
          </a:xfrm>
          <a:prstGeom prst="rect">
            <a:avLst/>
          </a:prstGeom>
          <a:noFill/>
          <a:ln w="9525">
            <a:noFill/>
            <a:miter lim="800000"/>
            <a:headEnd/>
            <a:tailEnd/>
          </a:ln>
        </p:spPr>
        <p:txBody>
          <a:bodyPr>
            <a:spAutoFit/>
          </a:bodyPr>
          <a:lstStyle/>
          <a:p>
            <a:pPr algn="ctr"/>
            <a:r>
              <a:rPr lang="en-AU">
                <a:solidFill>
                  <a:srgbClr val="FF0000"/>
                </a:solidFill>
              </a:rPr>
              <a:t>1. Input data</a:t>
            </a:r>
          </a:p>
        </p:txBody>
      </p:sp>
      <p:grpSp>
        <p:nvGrpSpPr>
          <p:cNvPr id="2" name="Group 47"/>
          <p:cNvGrpSpPr>
            <a:grpSpLocks/>
          </p:cNvGrpSpPr>
          <p:nvPr/>
        </p:nvGrpSpPr>
        <p:grpSpPr bwMode="auto">
          <a:xfrm>
            <a:off x="314325" y="3340100"/>
            <a:ext cx="2339975" cy="3206750"/>
            <a:chOff x="198" y="2104"/>
            <a:chExt cx="1474" cy="2020"/>
          </a:xfrm>
        </p:grpSpPr>
        <p:sp>
          <p:nvSpPr>
            <p:cNvPr id="14372" name="Line 41"/>
            <p:cNvSpPr>
              <a:spLocks noChangeShapeType="1"/>
            </p:cNvSpPr>
            <p:nvPr/>
          </p:nvSpPr>
          <p:spPr bwMode="auto">
            <a:xfrm flipH="1">
              <a:off x="1360" y="2104"/>
              <a:ext cx="312" cy="624"/>
            </a:xfrm>
            <a:prstGeom prst="line">
              <a:avLst/>
            </a:prstGeom>
            <a:noFill/>
            <a:ln w="76200">
              <a:solidFill>
                <a:srgbClr val="FF0000"/>
              </a:solidFill>
              <a:round/>
              <a:headEnd/>
              <a:tailEnd type="triangle" w="med" len="med"/>
            </a:ln>
          </p:spPr>
          <p:txBody>
            <a:bodyPr/>
            <a:lstStyle/>
            <a:p>
              <a:endParaRPr lang="en-AU"/>
            </a:p>
          </p:txBody>
        </p:sp>
        <p:sp>
          <p:nvSpPr>
            <p:cNvPr id="14373" name="Text Box 43"/>
            <p:cNvSpPr txBox="1">
              <a:spLocks noChangeArrowheads="1"/>
            </p:cNvSpPr>
            <p:nvPr/>
          </p:nvSpPr>
          <p:spPr bwMode="auto">
            <a:xfrm>
              <a:off x="198" y="2951"/>
              <a:ext cx="1384" cy="1173"/>
            </a:xfrm>
            <a:prstGeom prst="rect">
              <a:avLst/>
            </a:prstGeom>
            <a:solidFill>
              <a:schemeClr val="bg1">
                <a:alpha val="59999"/>
              </a:schemeClr>
            </a:solidFill>
            <a:ln w="9525">
              <a:noFill/>
              <a:miter lim="800000"/>
              <a:headEnd/>
              <a:tailEnd/>
            </a:ln>
          </p:spPr>
          <p:txBody>
            <a:bodyPr>
              <a:spAutoFit/>
            </a:bodyPr>
            <a:lstStyle/>
            <a:p>
              <a:r>
                <a:rPr lang="en-AU">
                  <a:solidFill>
                    <a:srgbClr val="FF0000"/>
                  </a:solidFill>
                </a:rPr>
                <a:t>2.  Meteorological equations</a:t>
              </a:r>
            </a:p>
            <a:p>
              <a:endParaRPr lang="en-AU" sz="800"/>
            </a:p>
            <a:p>
              <a:r>
                <a:rPr lang="en-AU"/>
                <a:t>Wind speed = f(input data, distance from eye, scaling constant)</a:t>
              </a:r>
            </a:p>
          </p:txBody>
        </p:sp>
      </p:grpSp>
      <p:grpSp>
        <p:nvGrpSpPr>
          <p:cNvPr id="3" name="Group 48"/>
          <p:cNvGrpSpPr>
            <a:grpSpLocks/>
          </p:cNvGrpSpPr>
          <p:nvPr/>
        </p:nvGrpSpPr>
        <p:grpSpPr bwMode="auto">
          <a:xfrm>
            <a:off x="2654300" y="1012825"/>
            <a:ext cx="6489700" cy="5654675"/>
            <a:chOff x="1672" y="638"/>
            <a:chExt cx="4088" cy="3562"/>
          </a:xfrm>
        </p:grpSpPr>
        <p:grpSp>
          <p:nvGrpSpPr>
            <p:cNvPr id="4" name="Group 3"/>
            <p:cNvGrpSpPr>
              <a:grpSpLocks/>
            </p:cNvGrpSpPr>
            <p:nvPr/>
          </p:nvGrpSpPr>
          <p:grpSpPr bwMode="auto">
            <a:xfrm>
              <a:off x="2160" y="638"/>
              <a:ext cx="2392" cy="3256"/>
              <a:chOff x="1392" y="330"/>
              <a:chExt cx="2520" cy="3552"/>
            </a:xfrm>
          </p:grpSpPr>
          <p:pic>
            <p:nvPicPr>
              <p:cNvPr id="14370" name="Picture 4" descr="ingrid_movie"/>
              <p:cNvPicPr>
                <a:picLocks noChangeAspect="1" noChangeArrowheads="1" noCrop="1"/>
              </p:cNvPicPr>
              <p:nvPr/>
            </p:nvPicPr>
            <p:blipFill>
              <a:blip r:embed="rId5" cstate="print"/>
              <a:srcRect/>
              <a:stretch>
                <a:fillRect/>
              </a:stretch>
            </p:blipFill>
            <p:spPr bwMode="auto">
              <a:xfrm>
                <a:off x="1392" y="330"/>
                <a:ext cx="2520" cy="3552"/>
              </a:xfrm>
              <a:prstGeom prst="rect">
                <a:avLst/>
              </a:prstGeom>
              <a:noFill/>
              <a:ln w="9525">
                <a:noFill/>
                <a:miter lim="800000"/>
                <a:headEnd/>
                <a:tailEnd/>
              </a:ln>
            </p:spPr>
          </p:pic>
          <p:sp>
            <p:nvSpPr>
              <p:cNvPr id="14371" name="Rectangle 5"/>
              <p:cNvSpPr>
                <a:spLocks noChangeArrowheads="1"/>
              </p:cNvSpPr>
              <p:nvPr/>
            </p:nvSpPr>
            <p:spPr bwMode="auto">
              <a:xfrm>
                <a:off x="1398" y="330"/>
                <a:ext cx="2502" cy="3546"/>
              </a:xfrm>
              <a:prstGeom prst="rect">
                <a:avLst/>
              </a:prstGeom>
              <a:noFill/>
              <a:ln w="38100">
                <a:solidFill>
                  <a:schemeClr val="tx1"/>
                </a:solidFill>
                <a:miter lim="800000"/>
                <a:headEnd/>
                <a:tailEnd/>
              </a:ln>
            </p:spPr>
            <p:txBody>
              <a:bodyPr wrap="none" anchor="ctr"/>
              <a:lstStyle/>
              <a:p>
                <a:endParaRPr lang="en-US"/>
              </a:p>
            </p:txBody>
          </p:sp>
        </p:grpSp>
        <p:sp>
          <p:nvSpPr>
            <p:cNvPr id="14349" name="Rectangle 6"/>
            <p:cNvSpPr>
              <a:spLocks noChangeArrowheads="1"/>
            </p:cNvSpPr>
            <p:nvPr/>
          </p:nvSpPr>
          <p:spPr bwMode="auto">
            <a:xfrm>
              <a:off x="4721" y="2216"/>
              <a:ext cx="192" cy="192"/>
            </a:xfrm>
            <a:prstGeom prst="rect">
              <a:avLst/>
            </a:prstGeom>
            <a:solidFill>
              <a:srgbClr val="FF7C80"/>
            </a:solidFill>
            <a:ln w="28575">
              <a:solidFill>
                <a:srgbClr val="FF7C80"/>
              </a:solidFill>
              <a:miter lim="800000"/>
              <a:headEnd/>
              <a:tailEnd/>
            </a:ln>
          </p:spPr>
          <p:txBody>
            <a:bodyPr wrap="none" anchor="ctr"/>
            <a:lstStyle/>
            <a:p>
              <a:endParaRPr lang="en-US"/>
            </a:p>
          </p:txBody>
        </p:sp>
        <p:sp>
          <p:nvSpPr>
            <p:cNvPr id="14350" name="Text Box 7"/>
            <p:cNvSpPr txBox="1">
              <a:spLocks noChangeArrowheads="1"/>
            </p:cNvSpPr>
            <p:nvPr/>
          </p:nvSpPr>
          <p:spPr bwMode="auto">
            <a:xfrm>
              <a:off x="4961" y="2228"/>
              <a:ext cx="693" cy="192"/>
            </a:xfrm>
            <a:prstGeom prst="rect">
              <a:avLst/>
            </a:prstGeom>
            <a:noFill/>
            <a:ln w="9525">
              <a:noFill/>
              <a:miter lim="800000"/>
              <a:headEnd/>
              <a:tailEnd/>
            </a:ln>
          </p:spPr>
          <p:txBody>
            <a:bodyPr wrap="none">
              <a:spAutoFit/>
            </a:bodyPr>
            <a:lstStyle/>
            <a:p>
              <a:pPr eaLnBrk="0" hangingPunct="0"/>
              <a:r>
                <a:rPr lang="en-US" sz="1400" b="1"/>
                <a:t>Category 2</a:t>
              </a:r>
              <a:endParaRPr lang="en-US" sz="1400"/>
            </a:p>
          </p:txBody>
        </p:sp>
        <p:sp>
          <p:nvSpPr>
            <p:cNvPr id="14351" name="Rectangle 8"/>
            <p:cNvSpPr>
              <a:spLocks noChangeArrowheads="1"/>
            </p:cNvSpPr>
            <p:nvPr/>
          </p:nvSpPr>
          <p:spPr bwMode="auto">
            <a:xfrm>
              <a:off x="4721" y="1976"/>
              <a:ext cx="192" cy="192"/>
            </a:xfrm>
            <a:prstGeom prst="rect">
              <a:avLst/>
            </a:prstGeom>
            <a:solidFill>
              <a:srgbClr val="FFCCCC"/>
            </a:solidFill>
            <a:ln w="28575">
              <a:solidFill>
                <a:srgbClr val="FFCCCC"/>
              </a:solidFill>
              <a:miter lim="800000"/>
              <a:headEnd/>
              <a:tailEnd/>
            </a:ln>
          </p:spPr>
          <p:txBody>
            <a:bodyPr wrap="none" anchor="ctr"/>
            <a:lstStyle/>
            <a:p>
              <a:endParaRPr lang="en-US"/>
            </a:p>
          </p:txBody>
        </p:sp>
        <p:sp>
          <p:nvSpPr>
            <p:cNvPr id="14352" name="Text Box 9"/>
            <p:cNvSpPr txBox="1">
              <a:spLocks noChangeArrowheads="1"/>
            </p:cNvSpPr>
            <p:nvPr/>
          </p:nvSpPr>
          <p:spPr bwMode="auto">
            <a:xfrm>
              <a:off x="4961" y="1988"/>
              <a:ext cx="693" cy="192"/>
            </a:xfrm>
            <a:prstGeom prst="rect">
              <a:avLst/>
            </a:prstGeom>
            <a:noFill/>
            <a:ln w="9525">
              <a:noFill/>
              <a:miter lim="800000"/>
              <a:headEnd/>
              <a:tailEnd/>
            </a:ln>
          </p:spPr>
          <p:txBody>
            <a:bodyPr wrap="none">
              <a:spAutoFit/>
            </a:bodyPr>
            <a:lstStyle/>
            <a:p>
              <a:pPr eaLnBrk="0" hangingPunct="0"/>
              <a:r>
                <a:rPr lang="en-US" sz="1400" b="1"/>
                <a:t>Category 1</a:t>
              </a:r>
              <a:endParaRPr lang="en-US" sz="1400"/>
            </a:p>
          </p:txBody>
        </p:sp>
        <p:sp>
          <p:nvSpPr>
            <p:cNvPr id="14353" name="Rectangle 10"/>
            <p:cNvSpPr>
              <a:spLocks noChangeArrowheads="1"/>
            </p:cNvSpPr>
            <p:nvPr/>
          </p:nvSpPr>
          <p:spPr bwMode="auto">
            <a:xfrm>
              <a:off x="4721" y="2456"/>
              <a:ext cx="192" cy="192"/>
            </a:xfrm>
            <a:prstGeom prst="rect">
              <a:avLst/>
            </a:prstGeom>
            <a:solidFill>
              <a:srgbClr val="FF0000"/>
            </a:solidFill>
            <a:ln w="28575">
              <a:solidFill>
                <a:srgbClr val="FF0000"/>
              </a:solidFill>
              <a:miter lim="800000"/>
              <a:headEnd/>
              <a:tailEnd/>
            </a:ln>
          </p:spPr>
          <p:txBody>
            <a:bodyPr wrap="none" anchor="ctr"/>
            <a:lstStyle/>
            <a:p>
              <a:endParaRPr lang="en-US"/>
            </a:p>
          </p:txBody>
        </p:sp>
        <p:sp>
          <p:nvSpPr>
            <p:cNvPr id="14354" name="Text Box 11"/>
            <p:cNvSpPr txBox="1">
              <a:spLocks noChangeArrowheads="1"/>
            </p:cNvSpPr>
            <p:nvPr/>
          </p:nvSpPr>
          <p:spPr bwMode="auto">
            <a:xfrm>
              <a:off x="4961" y="2468"/>
              <a:ext cx="693" cy="192"/>
            </a:xfrm>
            <a:prstGeom prst="rect">
              <a:avLst/>
            </a:prstGeom>
            <a:noFill/>
            <a:ln w="9525">
              <a:noFill/>
              <a:miter lim="800000"/>
              <a:headEnd/>
              <a:tailEnd/>
            </a:ln>
          </p:spPr>
          <p:txBody>
            <a:bodyPr wrap="none">
              <a:spAutoFit/>
            </a:bodyPr>
            <a:lstStyle/>
            <a:p>
              <a:pPr eaLnBrk="0" hangingPunct="0"/>
              <a:r>
                <a:rPr lang="en-US" sz="1400" b="1"/>
                <a:t>Category 3</a:t>
              </a:r>
              <a:endParaRPr lang="en-US" sz="1400"/>
            </a:p>
          </p:txBody>
        </p:sp>
        <p:sp>
          <p:nvSpPr>
            <p:cNvPr id="14355" name="Rectangle 12"/>
            <p:cNvSpPr>
              <a:spLocks noChangeArrowheads="1"/>
            </p:cNvSpPr>
            <p:nvPr/>
          </p:nvSpPr>
          <p:spPr bwMode="auto">
            <a:xfrm>
              <a:off x="4721" y="1736"/>
              <a:ext cx="192" cy="192"/>
            </a:xfrm>
            <a:prstGeom prst="rect">
              <a:avLst/>
            </a:prstGeom>
            <a:solidFill>
              <a:srgbClr val="C0C0C0"/>
            </a:solidFill>
            <a:ln w="28575">
              <a:solidFill>
                <a:srgbClr val="C0C0C0"/>
              </a:solidFill>
              <a:miter lim="800000"/>
              <a:headEnd/>
              <a:tailEnd/>
            </a:ln>
          </p:spPr>
          <p:txBody>
            <a:bodyPr wrap="none" anchor="ctr"/>
            <a:lstStyle/>
            <a:p>
              <a:endParaRPr lang="en-US"/>
            </a:p>
          </p:txBody>
        </p:sp>
        <p:sp>
          <p:nvSpPr>
            <p:cNvPr id="14356" name="Text Box 13"/>
            <p:cNvSpPr txBox="1">
              <a:spLocks noChangeArrowheads="1"/>
            </p:cNvSpPr>
            <p:nvPr/>
          </p:nvSpPr>
          <p:spPr bwMode="auto">
            <a:xfrm>
              <a:off x="4961" y="1736"/>
              <a:ext cx="693" cy="192"/>
            </a:xfrm>
            <a:prstGeom prst="rect">
              <a:avLst/>
            </a:prstGeom>
            <a:noFill/>
            <a:ln w="9525">
              <a:noFill/>
              <a:miter lim="800000"/>
              <a:headEnd/>
              <a:tailEnd/>
            </a:ln>
          </p:spPr>
          <p:txBody>
            <a:bodyPr wrap="none">
              <a:spAutoFit/>
            </a:bodyPr>
            <a:lstStyle/>
            <a:p>
              <a:pPr eaLnBrk="0" hangingPunct="0"/>
              <a:r>
                <a:rPr lang="en-US" sz="1400" b="1"/>
                <a:t>Category 0</a:t>
              </a:r>
              <a:endParaRPr lang="en-US" sz="1400"/>
            </a:p>
          </p:txBody>
        </p:sp>
        <p:sp>
          <p:nvSpPr>
            <p:cNvPr id="14357" name="Rectangle 14"/>
            <p:cNvSpPr>
              <a:spLocks noChangeArrowheads="1"/>
            </p:cNvSpPr>
            <p:nvPr/>
          </p:nvSpPr>
          <p:spPr bwMode="auto">
            <a:xfrm>
              <a:off x="4565" y="1227"/>
              <a:ext cx="1195" cy="404"/>
            </a:xfrm>
            <a:prstGeom prst="rect">
              <a:avLst/>
            </a:prstGeom>
            <a:noFill/>
            <a:ln w="9525">
              <a:noFill/>
              <a:miter lim="800000"/>
              <a:headEnd/>
              <a:tailEnd/>
            </a:ln>
          </p:spPr>
          <p:txBody>
            <a:bodyPr>
              <a:spAutoFit/>
            </a:bodyPr>
            <a:lstStyle/>
            <a:p>
              <a:pPr algn="ctr" eaLnBrk="0" hangingPunct="0"/>
              <a:r>
                <a:rPr lang="en-US" b="1"/>
                <a:t>Hourly 10 min surface winds</a:t>
              </a:r>
            </a:p>
          </p:txBody>
        </p:sp>
        <p:sp>
          <p:nvSpPr>
            <p:cNvPr id="14358" name="Rectangle 15"/>
            <p:cNvSpPr>
              <a:spLocks noChangeArrowheads="1"/>
            </p:cNvSpPr>
            <p:nvPr/>
          </p:nvSpPr>
          <p:spPr bwMode="auto">
            <a:xfrm>
              <a:off x="4713" y="2872"/>
              <a:ext cx="192" cy="192"/>
            </a:xfrm>
            <a:prstGeom prst="rect">
              <a:avLst/>
            </a:prstGeom>
            <a:noFill/>
            <a:ln w="28575">
              <a:solidFill>
                <a:schemeClr val="tx1"/>
              </a:solidFill>
              <a:miter lim="800000"/>
              <a:headEnd/>
              <a:tailEnd/>
            </a:ln>
          </p:spPr>
          <p:txBody>
            <a:bodyPr wrap="none" anchor="ctr"/>
            <a:lstStyle/>
            <a:p>
              <a:endParaRPr lang="en-US"/>
            </a:p>
          </p:txBody>
        </p:sp>
        <p:sp>
          <p:nvSpPr>
            <p:cNvPr id="14359" name="Text Box 16"/>
            <p:cNvSpPr txBox="1">
              <a:spLocks noChangeArrowheads="1"/>
            </p:cNvSpPr>
            <p:nvPr/>
          </p:nvSpPr>
          <p:spPr bwMode="auto">
            <a:xfrm>
              <a:off x="4953" y="2884"/>
              <a:ext cx="767" cy="192"/>
            </a:xfrm>
            <a:prstGeom prst="rect">
              <a:avLst/>
            </a:prstGeom>
            <a:noFill/>
            <a:ln w="9525">
              <a:noFill/>
              <a:miter lim="800000"/>
              <a:headEnd/>
              <a:tailEnd/>
            </a:ln>
          </p:spPr>
          <p:txBody>
            <a:bodyPr wrap="none">
              <a:spAutoFit/>
            </a:bodyPr>
            <a:lstStyle/>
            <a:p>
              <a:pPr eaLnBrk="0" hangingPunct="0"/>
              <a:r>
                <a:rPr lang="en-US" sz="1400" b="1"/>
                <a:t>Cyclone eye</a:t>
              </a:r>
              <a:endParaRPr lang="en-US" sz="1400"/>
            </a:p>
          </p:txBody>
        </p:sp>
        <p:sp>
          <p:nvSpPr>
            <p:cNvPr id="14360" name="Rectangle 17"/>
            <p:cNvSpPr>
              <a:spLocks noChangeArrowheads="1"/>
            </p:cNvSpPr>
            <p:nvPr/>
          </p:nvSpPr>
          <p:spPr bwMode="auto">
            <a:xfrm>
              <a:off x="4713" y="3128"/>
              <a:ext cx="192" cy="192"/>
            </a:xfrm>
            <a:prstGeom prst="rect">
              <a:avLst/>
            </a:prstGeom>
            <a:solidFill>
              <a:schemeClr val="tx1"/>
            </a:solidFill>
            <a:ln w="28575">
              <a:solidFill>
                <a:schemeClr val="tx1"/>
              </a:solidFill>
              <a:miter lim="800000"/>
              <a:headEnd/>
              <a:tailEnd/>
            </a:ln>
          </p:spPr>
          <p:txBody>
            <a:bodyPr wrap="none" anchor="ctr"/>
            <a:lstStyle/>
            <a:p>
              <a:endParaRPr lang="en-US"/>
            </a:p>
          </p:txBody>
        </p:sp>
        <p:sp>
          <p:nvSpPr>
            <p:cNvPr id="14361" name="Text Box 18"/>
            <p:cNvSpPr txBox="1">
              <a:spLocks noChangeArrowheads="1"/>
            </p:cNvSpPr>
            <p:nvPr/>
          </p:nvSpPr>
          <p:spPr bwMode="auto">
            <a:xfrm>
              <a:off x="4953" y="3140"/>
              <a:ext cx="787" cy="192"/>
            </a:xfrm>
            <a:prstGeom prst="rect">
              <a:avLst/>
            </a:prstGeom>
            <a:noFill/>
            <a:ln w="9525">
              <a:noFill/>
              <a:miter lim="800000"/>
              <a:headEnd/>
              <a:tailEnd/>
            </a:ln>
          </p:spPr>
          <p:txBody>
            <a:bodyPr wrap="none">
              <a:spAutoFit/>
            </a:bodyPr>
            <a:lstStyle/>
            <a:p>
              <a:pPr eaLnBrk="0" hangingPunct="0"/>
              <a:r>
                <a:rPr lang="en-US" sz="1400" b="1"/>
                <a:t>Survey reefs</a:t>
              </a:r>
              <a:endParaRPr lang="en-US" sz="1400"/>
            </a:p>
          </p:txBody>
        </p:sp>
        <p:sp>
          <p:nvSpPr>
            <p:cNvPr id="14362" name="Rectangle 19"/>
            <p:cNvSpPr>
              <a:spLocks noChangeArrowheads="1"/>
            </p:cNvSpPr>
            <p:nvPr/>
          </p:nvSpPr>
          <p:spPr bwMode="auto">
            <a:xfrm>
              <a:off x="4713" y="3398"/>
              <a:ext cx="192" cy="192"/>
            </a:xfrm>
            <a:prstGeom prst="rect">
              <a:avLst/>
            </a:prstGeom>
            <a:solidFill>
              <a:srgbClr val="008000"/>
            </a:solidFill>
            <a:ln w="28575">
              <a:solidFill>
                <a:srgbClr val="008000"/>
              </a:solidFill>
              <a:miter lim="800000"/>
              <a:headEnd/>
              <a:tailEnd/>
            </a:ln>
          </p:spPr>
          <p:txBody>
            <a:bodyPr wrap="none" anchor="ctr"/>
            <a:lstStyle/>
            <a:p>
              <a:endParaRPr lang="en-US"/>
            </a:p>
          </p:txBody>
        </p:sp>
        <p:sp>
          <p:nvSpPr>
            <p:cNvPr id="14363" name="Text Box 20"/>
            <p:cNvSpPr txBox="1">
              <a:spLocks noChangeArrowheads="1"/>
            </p:cNvSpPr>
            <p:nvPr/>
          </p:nvSpPr>
          <p:spPr bwMode="auto">
            <a:xfrm>
              <a:off x="4953" y="3410"/>
              <a:ext cx="599" cy="192"/>
            </a:xfrm>
            <a:prstGeom prst="rect">
              <a:avLst/>
            </a:prstGeom>
            <a:noFill/>
            <a:ln w="9525">
              <a:noFill/>
              <a:miter lim="800000"/>
              <a:headEnd/>
              <a:tailEnd/>
            </a:ln>
          </p:spPr>
          <p:txBody>
            <a:bodyPr wrap="none">
              <a:spAutoFit/>
            </a:bodyPr>
            <a:lstStyle/>
            <a:p>
              <a:pPr eaLnBrk="0" hangingPunct="0"/>
              <a:r>
                <a:rPr lang="en-US" sz="1400" b="1"/>
                <a:t>Mainland</a:t>
              </a:r>
              <a:endParaRPr lang="en-US" sz="1400"/>
            </a:p>
          </p:txBody>
        </p:sp>
        <p:sp>
          <p:nvSpPr>
            <p:cNvPr id="14364" name="Text Box 21"/>
            <p:cNvSpPr txBox="1">
              <a:spLocks noChangeArrowheads="1"/>
            </p:cNvSpPr>
            <p:nvPr/>
          </p:nvSpPr>
          <p:spPr bwMode="auto">
            <a:xfrm>
              <a:off x="4567" y="758"/>
              <a:ext cx="1193" cy="442"/>
            </a:xfrm>
            <a:prstGeom prst="rect">
              <a:avLst/>
            </a:prstGeom>
            <a:noFill/>
            <a:ln w="9525">
              <a:noFill/>
              <a:miter lim="800000"/>
              <a:headEnd/>
              <a:tailEnd/>
            </a:ln>
          </p:spPr>
          <p:txBody>
            <a:bodyPr wrap="none">
              <a:spAutoFit/>
            </a:bodyPr>
            <a:lstStyle/>
            <a:p>
              <a:pPr algn="ctr"/>
              <a:r>
                <a:rPr lang="en-US" sz="2000">
                  <a:solidFill>
                    <a:srgbClr val="FF0000"/>
                  </a:solidFill>
                  <a:latin typeface="Trebuchet MS" pitchFamily="34" charset="0"/>
                </a:rPr>
                <a:t>Cyclone Ingrid,</a:t>
              </a:r>
            </a:p>
            <a:p>
              <a:pPr algn="ctr"/>
              <a:r>
                <a:rPr lang="en-US" sz="2000">
                  <a:solidFill>
                    <a:srgbClr val="FF0000"/>
                  </a:solidFill>
                  <a:latin typeface="Trebuchet MS" pitchFamily="34" charset="0"/>
                </a:rPr>
                <a:t>March 2005</a:t>
              </a:r>
              <a:endParaRPr lang="en-AU" sz="2000">
                <a:solidFill>
                  <a:srgbClr val="FF0000"/>
                </a:solidFill>
                <a:latin typeface="Trebuchet MS" pitchFamily="34" charset="0"/>
              </a:endParaRPr>
            </a:p>
          </p:txBody>
        </p:sp>
        <p:grpSp>
          <p:nvGrpSpPr>
            <p:cNvPr id="5" name="Group 22"/>
            <p:cNvGrpSpPr>
              <a:grpSpLocks/>
            </p:cNvGrpSpPr>
            <p:nvPr/>
          </p:nvGrpSpPr>
          <p:grpSpPr bwMode="auto">
            <a:xfrm>
              <a:off x="1974" y="3162"/>
              <a:ext cx="896" cy="1038"/>
              <a:chOff x="666" y="2943"/>
              <a:chExt cx="1130" cy="1194"/>
            </a:xfrm>
          </p:grpSpPr>
          <p:pic>
            <p:nvPicPr>
              <p:cNvPr id="14368" name="Picture 23" descr="inset_map"/>
              <p:cNvPicPr>
                <a:picLocks noChangeAspect="1" noChangeArrowheads="1"/>
              </p:cNvPicPr>
              <p:nvPr/>
            </p:nvPicPr>
            <p:blipFill>
              <a:blip r:embed="rId6" cstate="print"/>
              <a:srcRect/>
              <a:stretch>
                <a:fillRect/>
              </a:stretch>
            </p:blipFill>
            <p:spPr bwMode="auto">
              <a:xfrm>
                <a:off x="666" y="2943"/>
                <a:ext cx="1130" cy="1194"/>
              </a:xfrm>
              <a:prstGeom prst="rect">
                <a:avLst/>
              </a:prstGeom>
              <a:noFill/>
              <a:ln w="9525">
                <a:noFill/>
                <a:miter lim="800000"/>
                <a:headEnd/>
                <a:tailEnd/>
              </a:ln>
            </p:spPr>
          </p:pic>
          <p:sp>
            <p:nvSpPr>
              <p:cNvPr id="14369" name="Rectangle 24"/>
              <p:cNvSpPr>
                <a:spLocks noChangeArrowheads="1"/>
              </p:cNvSpPr>
              <p:nvPr/>
            </p:nvSpPr>
            <p:spPr bwMode="auto">
              <a:xfrm>
                <a:off x="666" y="2946"/>
                <a:ext cx="1122" cy="1182"/>
              </a:xfrm>
              <a:prstGeom prst="rect">
                <a:avLst/>
              </a:prstGeom>
              <a:noFill/>
              <a:ln w="38100">
                <a:solidFill>
                  <a:schemeClr val="tx1"/>
                </a:solidFill>
                <a:miter lim="800000"/>
                <a:headEnd/>
                <a:tailEnd/>
              </a:ln>
            </p:spPr>
            <p:txBody>
              <a:bodyPr wrap="none" anchor="ctr"/>
              <a:lstStyle/>
              <a:p>
                <a:endParaRPr lang="en-US"/>
              </a:p>
            </p:txBody>
          </p:sp>
        </p:grpSp>
        <p:sp>
          <p:nvSpPr>
            <p:cNvPr id="14366" name="Line 44"/>
            <p:cNvSpPr>
              <a:spLocks noChangeShapeType="1"/>
            </p:cNvSpPr>
            <p:nvPr/>
          </p:nvSpPr>
          <p:spPr bwMode="auto">
            <a:xfrm flipV="1">
              <a:off x="1672" y="2608"/>
              <a:ext cx="384" cy="640"/>
            </a:xfrm>
            <a:prstGeom prst="line">
              <a:avLst/>
            </a:prstGeom>
            <a:noFill/>
            <a:ln w="76200">
              <a:solidFill>
                <a:srgbClr val="FF0000"/>
              </a:solidFill>
              <a:round/>
              <a:headEnd/>
              <a:tailEnd type="triangle" w="med" len="med"/>
            </a:ln>
          </p:spPr>
          <p:txBody>
            <a:bodyPr/>
            <a:lstStyle/>
            <a:p>
              <a:endParaRPr lang="en-AU"/>
            </a:p>
          </p:txBody>
        </p:sp>
        <p:sp>
          <p:nvSpPr>
            <p:cNvPr id="14367" name="Rectangle 45"/>
            <p:cNvSpPr>
              <a:spLocks noChangeArrowheads="1"/>
            </p:cNvSpPr>
            <p:nvPr/>
          </p:nvSpPr>
          <p:spPr bwMode="auto">
            <a:xfrm>
              <a:off x="2938" y="3957"/>
              <a:ext cx="2092" cy="231"/>
            </a:xfrm>
            <a:prstGeom prst="rect">
              <a:avLst/>
            </a:prstGeom>
            <a:noFill/>
            <a:ln w="9525">
              <a:noFill/>
              <a:miter lim="800000"/>
              <a:headEnd/>
              <a:tailEnd/>
            </a:ln>
          </p:spPr>
          <p:txBody>
            <a:bodyPr wrap="none">
              <a:spAutoFit/>
            </a:bodyPr>
            <a:lstStyle/>
            <a:p>
              <a:r>
                <a:rPr lang="en-AU">
                  <a:solidFill>
                    <a:srgbClr val="FF0000"/>
                  </a:solidFill>
                </a:rPr>
                <a:t>3.  Wind speed / direction grids</a:t>
              </a:r>
            </a:p>
          </p:txBody>
        </p:sp>
      </p:grpSp>
      <p:sp>
        <p:nvSpPr>
          <p:cNvPr id="14346" name="Rectangle 46"/>
          <p:cNvSpPr>
            <a:spLocks noChangeArrowheads="1"/>
          </p:cNvSpPr>
          <p:nvPr/>
        </p:nvSpPr>
        <p:spPr bwMode="auto">
          <a:xfrm>
            <a:off x="7650900" y="6643688"/>
            <a:ext cx="1534394" cy="246221"/>
          </a:xfrm>
          <a:prstGeom prst="rect">
            <a:avLst/>
          </a:prstGeom>
          <a:noFill/>
          <a:ln w="9525">
            <a:noFill/>
            <a:miter lim="800000"/>
            <a:headEnd/>
            <a:tailEnd/>
          </a:ln>
        </p:spPr>
        <p:txBody>
          <a:bodyPr wrap="none">
            <a:spAutoFit/>
          </a:bodyPr>
          <a:lstStyle/>
          <a:p>
            <a:r>
              <a:rPr lang="en-AU" sz="1000" i="1" dirty="0" err="1"/>
              <a:t>Puotinen</a:t>
            </a:r>
            <a:r>
              <a:rPr lang="en-AU" sz="1000" i="1" dirty="0"/>
              <a:t> 2007 </a:t>
            </a:r>
            <a:r>
              <a:rPr lang="en-AU" sz="1000" i="1" dirty="0" err="1"/>
              <a:t>Int</a:t>
            </a:r>
            <a:r>
              <a:rPr lang="en-AU" sz="1000" i="1" dirty="0"/>
              <a:t> J GIS</a:t>
            </a:r>
          </a:p>
        </p:txBody>
      </p:sp>
      <p:sp>
        <p:nvSpPr>
          <p:cNvPr id="37" name="Rectangle 4"/>
          <p:cNvSpPr>
            <a:spLocks noChangeArrowheads="1"/>
          </p:cNvSpPr>
          <p:nvPr/>
        </p:nvSpPr>
        <p:spPr bwMode="auto">
          <a:xfrm>
            <a:off x="127000" y="0"/>
            <a:ext cx="8940800" cy="646973"/>
          </a:xfrm>
          <a:prstGeom prst="rect">
            <a:avLst/>
          </a:prstGeom>
          <a:noFill/>
          <a:ln w="9525">
            <a:noFill/>
            <a:miter lim="800000"/>
            <a:headEnd/>
            <a:tailEnd/>
          </a:ln>
        </p:spPr>
        <p:txBody>
          <a:bodyPr wrap="square" lIns="92075" tIns="46038" rIns="92075" bIns="46038">
            <a:spAutoFit/>
          </a:bodyPr>
          <a:lstStyle/>
          <a:p>
            <a:pPr eaLnBrk="0" hangingPunct="0">
              <a:defRPr/>
            </a:pPr>
            <a:r>
              <a:rPr lang="en-AU" sz="3600" b="1" dirty="0" smtClean="0">
                <a:solidFill>
                  <a:srgbClr val="FF0000"/>
                </a:solidFill>
                <a:latin typeface="+mn-lt"/>
              </a:rPr>
              <a:t>1. Reconstruct TC wave zone…</a:t>
            </a:r>
            <a:endParaRPr lang="en-AU" sz="3600" b="1" dirty="0">
              <a:solidFill>
                <a:srgbClr val="FF0000"/>
              </a:solidFill>
              <a:latin typeface="+mn-lt"/>
            </a:endParaRPr>
          </a:p>
        </p:txBody>
      </p:sp>
    </p:spTree>
  </p:cSld>
  <p:clrMapOvr>
    <a:masterClrMapping/>
  </p:clrMapOvr>
  <p:transition advTm="29968"/>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sp>
        <p:nvSpPr>
          <p:cNvPr id="33795" name="Rectangle 4"/>
          <p:cNvSpPr>
            <a:spLocks noChangeArrowheads="1"/>
          </p:cNvSpPr>
          <p:nvPr/>
        </p:nvSpPr>
        <p:spPr bwMode="auto">
          <a:xfrm>
            <a:off x="127000" y="0"/>
            <a:ext cx="8881533" cy="646973"/>
          </a:xfrm>
          <a:prstGeom prst="rect">
            <a:avLst/>
          </a:prstGeom>
          <a:noFill/>
          <a:ln w="9525">
            <a:noFill/>
            <a:miter lim="800000"/>
            <a:headEnd/>
            <a:tailEnd/>
          </a:ln>
        </p:spPr>
        <p:txBody>
          <a:bodyPr wrap="square" lIns="92075" tIns="46038" rIns="92075" bIns="46038">
            <a:spAutoFit/>
          </a:bodyPr>
          <a:lstStyle/>
          <a:p>
            <a:pPr eaLnBrk="0" hangingPunct="0">
              <a:defRPr/>
            </a:pPr>
            <a:r>
              <a:rPr lang="en-AU" sz="3600" b="1" dirty="0">
                <a:solidFill>
                  <a:srgbClr val="FF0000"/>
                </a:solidFill>
                <a:latin typeface="+mn-lt"/>
              </a:rPr>
              <a:t>1.  </a:t>
            </a:r>
            <a:r>
              <a:rPr lang="en-AU" sz="3600" b="1" dirty="0" smtClean="0">
                <a:solidFill>
                  <a:srgbClr val="FF0000"/>
                </a:solidFill>
                <a:latin typeface="+mn-lt"/>
              </a:rPr>
              <a:t>Reconstruct </a:t>
            </a:r>
            <a:r>
              <a:rPr lang="en-AU" sz="3600" b="1" dirty="0">
                <a:solidFill>
                  <a:srgbClr val="FF0000"/>
                </a:solidFill>
                <a:latin typeface="+mn-lt"/>
              </a:rPr>
              <a:t>TC wave damage zone...</a:t>
            </a:r>
          </a:p>
        </p:txBody>
      </p:sp>
      <p:grpSp>
        <p:nvGrpSpPr>
          <p:cNvPr id="2" name="Group 29"/>
          <p:cNvGrpSpPr>
            <a:grpSpLocks/>
          </p:cNvGrpSpPr>
          <p:nvPr/>
        </p:nvGrpSpPr>
        <p:grpSpPr bwMode="auto">
          <a:xfrm>
            <a:off x="162049" y="1087424"/>
            <a:ext cx="4525693" cy="5591174"/>
            <a:chOff x="179388" y="2556779"/>
            <a:chExt cx="2992075" cy="4220259"/>
          </a:xfrm>
        </p:grpSpPr>
        <p:pic>
          <p:nvPicPr>
            <p:cNvPr id="32780" name="Picture 7" descr="zones_sites_colour"/>
            <p:cNvPicPr>
              <a:picLocks noChangeAspect="1" noChangeArrowheads="1"/>
            </p:cNvPicPr>
            <p:nvPr/>
          </p:nvPicPr>
          <p:blipFill>
            <a:blip r:embed="rId3" cstate="print"/>
            <a:srcRect/>
            <a:stretch>
              <a:fillRect/>
            </a:stretch>
          </p:blipFill>
          <p:spPr bwMode="auto">
            <a:xfrm>
              <a:off x="179388" y="2556779"/>
              <a:ext cx="2992075" cy="4220259"/>
            </a:xfrm>
            <a:prstGeom prst="rect">
              <a:avLst/>
            </a:prstGeom>
            <a:noFill/>
            <a:ln w="9525">
              <a:noFill/>
              <a:miter lim="800000"/>
              <a:headEnd/>
              <a:tailEnd/>
            </a:ln>
          </p:spPr>
        </p:pic>
        <p:sp>
          <p:nvSpPr>
            <p:cNvPr id="32781" name="Rectangle 8"/>
            <p:cNvSpPr>
              <a:spLocks noChangeArrowheads="1"/>
            </p:cNvSpPr>
            <p:nvPr/>
          </p:nvSpPr>
          <p:spPr bwMode="auto">
            <a:xfrm>
              <a:off x="206375" y="2581155"/>
              <a:ext cx="2965088" cy="4190038"/>
            </a:xfrm>
            <a:prstGeom prst="rect">
              <a:avLst/>
            </a:prstGeom>
            <a:noFill/>
            <a:ln w="38100">
              <a:solidFill>
                <a:schemeClr val="tx1"/>
              </a:solidFill>
              <a:miter lim="800000"/>
              <a:headEnd/>
              <a:tailEnd/>
            </a:ln>
          </p:spPr>
          <p:txBody>
            <a:bodyPr wrap="none" anchor="ctr"/>
            <a:lstStyle/>
            <a:p>
              <a:endParaRPr lang="en-US"/>
            </a:p>
          </p:txBody>
        </p:sp>
      </p:grpSp>
      <p:sp>
        <p:nvSpPr>
          <p:cNvPr id="32773" name="Text Box 22"/>
          <p:cNvSpPr txBox="1">
            <a:spLocks noChangeArrowheads="1"/>
          </p:cNvSpPr>
          <p:nvPr/>
        </p:nvSpPr>
        <p:spPr bwMode="auto">
          <a:xfrm>
            <a:off x="7449305" y="6611779"/>
            <a:ext cx="1694695" cy="246221"/>
          </a:xfrm>
          <a:prstGeom prst="rect">
            <a:avLst/>
          </a:prstGeom>
          <a:noFill/>
          <a:ln w="9525">
            <a:noFill/>
            <a:miter lim="800000"/>
            <a:headEnd/>
            <a:tailEnd/>
          </a:ln>
        </p:spPr>
        <p:txBody>
          <a:bodyPr wrap="none">
            <a:spAutoFit/>
          </a:bodyPr>
          <a:lstStyle/>
          <a:p>
            <a:r>
              <a:rPr lang="en-AU" sz="1000" i="1" dirty="0" err="1" smtClean="0"/>
              <a:t>Fabricius</a:t>
            </a:r>
            <a:r>
              <a:rPr lang="en-AU" sz="1000" i="1" dirty="0" smtClean="0"/>
              <a:t> </a:t>
            </a:r>
            <a:r>
              <a:rPr lang="en-AU" sz="1000" i="1" dirty="0"/>
              <a:t>et al 2008 </a:t>
            </a:r>
            <a:r>
              <a:rPr lang="en-AU" sz="1000" i="1" dirty="0" smtClean="0"/>
              <a:t>LM&amp;O</a:t>
            </a:r>
            <a:endParaRPr lang="en-AU" sz="1000" i="1" dirty="0"/>
          </a:p>
        </p:txBody>
      </p:sp>
      <p:sp>
        <p:nvSpPr>
          <p:cNvPr id="32774" name="Text Box 3"/>
          <p:cNvSpPr txBox="1">
            <a:spLocks noChangeArrowheads="1"/>
          </p:cNvSpPr>
          <p:nvPr/>
        </p:nvSpPr>
        <p:spPr bwMode="auto">
          <a:xfrm>
            <a:off x="1390972" y="735460"/>
            <a:ext cx="2016125" cy="336550"/>
          </a:xfrm>
          <a:prstGeom prst="rect">
            <a:avLst/>
          </a:prstGeom>
          <a:noFill/>
          <a:ln w="12700">
            <a:noFill/>
            <a:miter lim="800000"/>
            <a:headEnd type="none" w="sm" len="sm"/>
            <a:tailEnd type="none" w="sm" len="sm"/>
          </a:ln>
        </p:spPr>
        <p:txBody>
          <a:bodyPr>
            <a:spAutoFit/>
          </a:bodyPr>
          <a:lstStyle/>
          <a:p>
            <a:pPr algn="ctr" eaLnBrk="0" hangingPunct="0"/>
            <a:r>
              <a:rPr lang="en-US" b="1" i="1" dirty="0"/>
              <a:t>TC wind zone</a:t>
            </a:r>
          </a:p>
        </p:txBody>
      </p:sp>
      <p:grpSp>
        <p:nvGrpSpPr>
          <p:cNvPr id="24" name="Group 23"/>
          <p:cNvGrpSpPr/>
          <p:nvPr/>
        </p:nvGrpSpPr>
        <p:grpSpPr>
          <a:xfrm>
            <a:off x="4841914" y="1116747"/>
            <a:ext cx="4153645" cy="2117569"/>
            <a:chOff x="4841914" y="1116747"/>
            <a:chExt cx="4153645" cy="2117569"/>
          </a:xfrm>
        </p:grpSpPr>
        <p:pic>
          <p:nvPicPr>
            <p:cNvPr id="14" name="Picture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3384" y="1732541"/>
              <a:ext cx="216217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3"/>
            <p:cNvSpPr txBox="1">
              <a:spLocks noChangeArrowheads="1"/>
            </p:cNvSpPr>
            <p:nvPr/>
          </p:nvSpPr>
          <p:spPr bwMode="auto">
            <a:xfrm>
              <a:off x="6920059" y="1359416"/>
              <a:ext cx="2016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r>
                <a:rPr lang="en-US" b="1" dirty="0">
                  <a:solidFill>
                    <a:srgbClr val="FF3300"/>
                  </a:solidFill>
                </a:rPr>
                <a:t>Cyclone Ingrid, ‘05</a:t>
              </a:r>
            </a:p>
          </p:txBody>
        </p:sp>
        <p:sp>
          <p:nvSpPr>
            <p:cNvPr id="20" name="Text Box 25"/>
            <p:cNvSpPr txBox="1">
              <a:spLocks noChangeArrowheads="1"/>
            </p:cNvSpPr>
            <p:nvPr/>
          </p:nvSpPr>
          <p:spPr bwMode="auto">
            <a:xfrm>
              <a:off x="5553511" y="2093822"/>
              <a:ext cx="10287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r" eaLnBrk="1" hangingPunct="1"/>
              <a:r>
                <a:rPr lang="en-AU" sz="1200" dirty="0">
                  <a:solidFill>
                    <a:srgbClr val="FF0000"/>
                  </a:solidFill>
                </a:rPr>
                <a:t>Max winds</a:t>
              </a:r>
              <a:r>
                <a:rPr lang="en-AU" sz="1200" dirty="0"/>
                <a:t> </a:t>
              </a:r>
              <a:r>
                <a:rPr lang="en-AU" sz="1200" dirty="0" err="1"/>
                <a:t>vs</a:t>
              </a:r>
              <a:r>
                <a:rPr lang="en-AU" sz="1200" dirty="0"/>
                <a:t> field survey data (n=82)</a:t>
              </a:r>
            </a:p>
          </p:txBody>
        </p:sp>
        <p:pic>
          <p:nvPicPr>
            <p:cNvPr id="21" name="Picture 9" descr="cape_ferg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1556" y="1116747"/>
              <a:ext cx="1149350" cy="893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Line 41"/>
            <p:cNvSpPr>
              <a:spLocks noChangeShapeType="1"/>
            </p:cNvSpPr>
            <p:nvPr/>
          </p:nvSpPr>
          <p:spPr bwMode="auto">
            <a:xfrm flipV="1">
              <a:off x="4841914" y="2395959"/>
              <a:ext cx="852829" cy="643199"/>
            </a:xfrm>
            <a:prstGeom prst="line">
              <a:avLst/>
            </a:prstGeom>
            <a:noFill/>
            <a:ln w="76200">
              <a:solidFill>
                <a:srgbClr val="FF0000"/>
              </a:solidFill>
              <a:round/>
              <a:headEnd/>
              <a:tailEnd type="triangle" w="med" len="med"/>
            </a:ln>
          </p:spPr>
          <p:txBody>
            <a:bodyPr/>
            <a:lstStyle/>
            <a:p>
              <a:endParaRPr lang="en-AU"/>
            </a:p>
          </p:txBody>
        </p:sp>
      </p:grpSp>
      <p:grpSp>
        <p:nvGrpSpPr>
          <p:cNvPr id="26" name="Group 25"/>
          <p:cNvGrpSpPr/>
          <p:nvPr/>
        </p:nvGrpSpPr>
        <p:grpSpPr>
          <a:xfrm>
            <a:off x="5260598" y="3249429"/>
            <a:ext cx="3571875" cy="3200806"/>
            <a:chOff x="5260598" y="3249429"/>
            <a:chExt cx="3571875" cy="3200806"/>
          </a:xfrm>
        </p:grpSpPr>
        <p:grpSp>
          <p:nvGrpSpPr>
            <p:cNvPr id="25" name="Group 24"/>
            <p:cNvGrpSpPr/>
            <p:nvPr/>
          </p:nvGrpSpPr>
          <p:grpSpPr>
            <a:xfrm>
              <a:off x="5260598" y="4001846"/>
              <a:ext cx="3571875" cy="2448389"/>
              <a:chOff x="5260598" y="4059720"/>
              <a:chExt cx="3571875" cy="2448389"/>
            </a:xfrm>
          </p:grpSpPr>
          <p:sp>
            <p:nvSpPr>
              <p:cNvPr id="32776" name="Text Box 3"/>
              <p:cNvSpPr txBox="1">
                <a:spLocks noChangeArrowheads="1"/>
              </p:cNvSpPr>
              <p:nvPr/>
            </p:nvSpPr>
            <p:spPr bwMode="auto">
              <a:xfrm>
                <a:off x="5269658" y="4059720"/>
                <a:ext cx="3495675" cy="339725"/>
              </a:xfrm>
              <a:prstGeom prst="rect">
                <a:avLst/>
              </a:prstGeom>
              <a:noFill/>
              <a:ln w="12700">
                <a:noFill/>
                <a:miter lim="800000"/>
                <a:headEnd type="none" w="sm" len="sm"/>
                <a:tailEnd type="none" w="sm" len="sm"/>
              </a:ln>
            </p:spPr>
            <p:txBody>
              <a:bodyPr>
                <a:spAutoFit/>
              </a:bodyPr>
              <a:lstStyle/>
              <a:p>
                <a:pPr eaLnBrk="0" hangingPunct="0"/>
                <a:r>
                  <a:rPr lang="en-US" b="1" i="1" dirty="0"/>
                  <a:t>Damage </a:t>
                </a:r>
                <a:r>
                  <a:rPr lang="en-US" b="1" i="1" dirty="0" smtClean="0"/>
                  <a:t>thresholds</a:t>
                </a:r>
                <a:endParaRPr lang="en-US" b="1" i="1" dirty="0"/>
              </a:p>
            </p:txBody>
          </p:sp>
          <p:sp>
            <p:nvSpPr>
              <p:cNvPr id="32777" name="Text Box 3"/>
              <p:cNvSpPr txBox="1">
                <a:spLocks noChangeArrowheads="1"/>
              </p:cNvSpPr>
              <p:nvPr/>
            </p:nvSpPr>
            <p:spPr bwMode="auto">
              <a:xfrm>
                <a:off x="5260598" y="4445947"/>
                <a:ext cx="3571875" cy="2062162"/>
              </a:xfrm>
              <a:prstGeom prst="rect">
                <a:avLst/>
              </a:prstGeom>
              <a:solidFill>
                <a:srgbClr val="FF7C80">
                  <a:alpha val="50195"/>
                </a:srgbClr>
              </a:solidFill>
              <a:ln w="12700">
                <a:solidFill>
                  <a:schemeClr val="tx1"/>
                </a:solidFill>
                <a:miter lim="800000"/>
                <a:headEnd type="none" w="sm" len="sm"/>
                <a:tailEnd type="none" w="sm" len="sm"/>
              </a:ln>
            </p:spPr>
            <p:txBody>
              <a:bodyPr>
                <a:spAutoFit/>
              </a:bodyPr>
              <a:lstStyle/>
              <a:p>
                <a:pPr eaLnBrk="0" hangingPunct="0"/>
                <a:r>
                  <a:rPr lang="en-US" b="1" dirty="0">
                    <a:solidFill>
                      <a:srgbClr val="FF0000"/>
                    </a:solidFill>
                  </a:rPr>
                  <a:t>CATASTROPHIC DAMAGE = </a:t>
                </a:r>
              </a:p>
              <a:p>
                <a:pPr eaLnBrk="0" hangingPunct="0"/>
                <a:r>
                  <a:rPr lang="en-US" b="1" dirty="0"/>
                  <a:t>Max winds &gt; 40 m/s (outer reefs)</a:t>
                </a:r>
              </a:p>
              <a:p>
                <a:pPr eaLnBrk="0" hangingPunct="0"/>
                <a:endParaRPr lang="en-US" b="1" dirty="0"/>
              </a:p>
              <a:p>
                <a:pPr eaLnBrk="0" hangingPunct="0"/>
                <a:r>
                  <a:rPr lang="en-US" b="1" dirty="0"/>
                  <a:t>Max winds &gt; 33 m/s AND Gales &gt; 12 hours (inner reefs)</a:t>
                </a:r>
              </a:p>
              <a:p>
                <a:pPr eaLnBrk="0" hangingPunct="0"/>
                <a:endParaRPr lang="en-US" b="1" dirty="0"/>
              </a:p>
              <a:p>
                <a:pPr eaLnBrk="0" hangingPunct="0"/>
                <a:r>
                  <a:rPr lang="en-US" b="1" dirty="0">
                    <a:solidFill>
                      <a:srgbClr val="FF0000"/>
                    </a:solidFill>
                  </a:rPr>
                  <a:t>ANY DAMAGE =</a:t>
                </a:r>
                <a:r>
                  <a:rPr lang="en-US" b="1" dirty="0"/>
                  <a:t> </a:t>
                </a:r>
              </a:p>
              <a:p>
                <a:pPr eaLnBrk="0" hangingPunct="0"/>
                <a:r>
                  <a:rPr lang="en-US" b="1" dirty="0"/>
                  <a:t>Max winds &gt; 28 m/s (all reefs)</a:t>
                </a:r>
              </a:p>
            </p:txBody>
          </p:sp>
        </p:grpSp>
        <p:sp>
          <p:nvSpPr>
            <p:cNvPr id="23" name="Line 41"/>
            <p:cNvSpPr>
              <a:spLocks noChangeShapeType="1"/>
            </p:cNvSpPr>
            <p:nvPr/>
          </p:nvSpPr>
          <p:spPr bwMode="auto">
            <a:xfrm>
              <a:off x="7945885" y="3249429"/>
              <a:ext cx="5949" cy="917455"/>
            </a:xfrm>
            <a:prstGeom prst="line">
              <a:avLst/>
            </a:prstGeom>
            <a:noFill/>
            <a:ln w="76200">
              <a:solidFill>
                <a:srgbClr val="FF0000"/>
              </a:solidFill>
              <a:round/>
              <a:headEnd/>
              <a:tailEnd type="triangle" w="med" len="med"/>
            </a:ln>
          </p:spPr>
          <p:txBody>
            <a:bodyPr/>
            <a:lstStyle/>
            <a:p>
              <a:endParaRPr lang="en-AU"/>
            </a:p>
          </p:txBody>
        </p:sp>
      </p:grpSp>
    </p:spTree>
  </p:cSld>
  <p:clrMapOvr>
    <a:masterClrMapping/>
  </p:clrMapOvr>
  <p:transition advTm="6948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65938"/>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sp>
        <p:nvSpPr>
          <p:cNvPr id="20483" name="Rectangle 8"/>
          <p:cNvSpPr>
            <a:spLocks noChangeArrowheads="1"/>
          </p:cNvSpPr>
          <p:nvPr/>
        </p:nvSpPr>
        <p:spPr bwMode="auto">
          <a:xfrm>
            <a:off x="4884516" y="88900"/>
            <a:ext cx="3949922" cy="1754326"/>
          </a:xfrm>
          <a:prstGeom prst="rect">
            <a:avLst/>
          </a:prstGeom>
          <a:noFill/>
          <a:ln>
            <a:noFill/>
          </a:ln>
          <a:effectLst/>
          <a:extLst/>
        </p:spPr>
        <p:txBody>
          <a:bodyPr wrap="square">
            <a:spAutoFit/>
          </a:bodyPr>
          <a:lstStyle/>
          <a:p>
            <a:pPr algn="ctr" eaLnBrk="0" hangingPunct="0">
              <a:defRPr/>
            </a:pPr>
            <a:r>
              <a:rPr lang="en-AU" sz="3600" b="1" dirty="0">
                <a:solidFill>
                  <a:srgbClr val="FF0000"/>
                </a:solidFill>
                <a:latin typeface="+mj-lt"/>
              </a:rPr>
              <a:t>A ‘worst case scenario’ approach…</a:t>
            </a:r>
          </a:p>
        </p:txBody>
      </p:sp>
      <p:sp>
        <p:nvSpPr>
          <p:cNvPr id="59" name="Rectangle 58"/>
          <p:cNvSpPr>
            <a:spLocks noChangeArrowheads="1"/>
          </p:cNvSpPr>
          <p:nvPr/>
        </p:nvSpPr>
        <p:spPr bwMode="auto">
          <a:xfrm>
            <a:off x="728123" y="6473563"/>
            <a:ext cx="6335713" cy="338137"/>
          </a:xfrm>
          <a:prstGeom prst="rect">
            <a:avLst/>
          </a:prstGeom>
          <a:noFill/>
          <a:ln w="9525">
            <a:noFill/>
            <a:miter lim="800000"/>
            <a:headEnd/>
            <a:tailEnd/>
          </a:ln>
        </p:spPr>
        <p:txBody>
          <a:bodyPr>
            <a:spAutoFit/>
          </a:bodyPr>
          <a:lstStyle/>
          <a:p>
            <a:r>
              <a:rPr lang="en-US" dirty="0" smtClean="0">
                <a:solidFill>
                  <a:srgbClr val="FF0000"/>
                </a:solidFill>
              </a:rPr>
              <a:t>TC Ingrid damage zone versus field data.</a:t>
            </a:r>
            <a:endParaRPr lang="en-US" dirty="0"/>
          </a:p>
        </p:txBody>
      </p:sp>
      <p:pic>
        <p:nvPicPr>
          <p:cNvPr id="18" name="Picture 17" descr="Damage_surveys2.bmp"/>
          <p:cNvPicPr/>
          <p:nvPr/>
        </p:nvPicPr>
        <p:blipFill>
          <a:blip r:embed="rId3" cstate="print"/>
          <a:stretch>
            <a:fillRect/>
          </a:stretch>
        </p:blipFill>
        <p:spPr>
          <a:xfrm>
            <a:off x="381964" y="219919"/>
            <a:ext cx="4602151" cy="6160018"/>
          </a:xfrm>
          <a:prstGeom prst="rect">
            <a:avLst/>
          </a:prstGeom>
        </p:spPr>
      </p:pic>
      <p:sp>
        <p:nvSpPr>
          <p:cNvPr id="11" name="TextBox 35"/>
          <p:cNvSpPr txBox="1">
            <a:spLocks noChangeArrowheads="1"/>
          </p:cNvSpPr>
          <p:nvPr/>
        </p:nvSpPr>
        <p:spPr bwMode="auto">
          <a:xfrm>
            <a:off x="5402907" y="2070201"/>
            <a:ext cx="25836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AU" sz="2400" dirty="0" smtClean="0"/>
              <a:t>AIM = define zone beyond which no damage occurs.</a:t>
            </a:r>
          </a:p>
          <a:p>
            <a:pPr eaLnBrk="1" hangingPunct="1"/>
            <a:endParaRPr lang="en-AU" sz="2400" dirty="0" smtClean="0">
              <a:solidFill>
                <a:srgbClr val="FF0000"/>
              </a:solidFill>
            </a:endParaRPr>
          </a:p>
          <a:p>
            <a:pPr eaLnBrk="1" hangingPunct="1"/>
            <a:r>
              <a:rPr lang="en-AU" sz="2400" dirty="0" smtClean="0"/>
              <a:t>Actual damage will still be patchy within this zone (</a:t>
            </a:r>
            <a:r>
              <a:rPr lang="en-AU" sz="2400" dirty="0" err="1" smtClean="0"/>
              <a:t>overprediction</a:t>
            </a:r>
            <a:r>
              <a:rPr lang="en-AU" sz="2400" dirty="0" smtClean="0"/>
              <a:t>).</a:t>
            </a:r>
          </a:p>
          <a:p>
            <a:pPr eaLnBrk="1" hangingPunct="1"/>
            <a:endParaRPr lang="en-AU" sz="2400" dirty="0" smtClean="0"/>
          </a:p>
          <a:p>
            <a:pPr eaLnBrk="1" hangingPunct="1"/>
            <a:endParaRPr lang="en-AU" sz="2400" dirty="0"/>
          </a:p>
        </p:txBody>
      </p:sp>
    </p:spTree>
  </p:cSld>
  <p:clrMapOvr>
    <a:masterClrMapping/>
  </p:clrMapOvr>
  <p:transition advTm="23337"/>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588" y="-26988"/>
            <a:ext cx="9144001" cy="6911976"/>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sp>
        <p:nvSpPr>
          <p:cNvPr id="73732" name="Rectangle 3"/>
          <p:cNvSpPr>
            <a:spLocks noChangeArrowheads="1"/>
          </p:cNvSpPr>
          <p:nvPr/>
        </p:nvSpPr>
        <p:spPr bwMode="auto">
          <a:xfrm>
            <a:off x="217488" y="60920"/>
            <a:ext cx="8628062" cy="646331"/>
          </a:xfrm>
          <a:prstGeom prst="rect">
            <a:avLst/>
          </a:prstGeom>
          <a:noFill/>
          <a:ln w="12700">
            <a:noFill/>
            <a:miter lim="800000"/>
            <a:headEnd type="none" w="sm" len="sm"/>
            <a:tailEnd type="none" w="sm" len="sm"/>
          </a:ln>
        </p:spPr>
        <p:txBody>
          <a:bodyPr>
            <a:spAutoFit/>
          </a:bodyPr>
          <a:lstStyle/>
          <a:p>
            <a:pPr eaLnBrk="0" hangingPunct="0">
              <a:defRPr/>
            </a:pPr>
            <a:r>
              <a:rPr lang="en-AU" sz="3600" b="1" dirty="0">
                <a:solidFill>
                  <a:srgbClr val="FF0000"/>
                </a:solidFill>
                <a:latin typeface="+mj-lt"/>
              </a:rPr>
              <a:t>2.  </a:t>
            </a:r>
            <a:r>
              <a:rPr lang="en-AU" sz="3600" b="1" dirty="0" smtClean="0">
                <a:solidFill>
                  <a:srgbClr val="FF0000"/>
                </a:solidFill>
                <a:latin typeface="+mj-lt"/>
              </a:rPr>
              <a:t>Reconstruct TC </a:t>
            </a:r>
            <a:r>
              <a:rPr lang="en-AU" sz="3600" b="1" dirty="0">
                <a:solidFill>
                  <a:srgbClr val="FF0000"/>
                </a:solidFill>
                <a:latin typeface="+mj-lt"/>
              </a:rPr>
              <a:t>cool </a:t>
            </a:r>
            <a:r>
              <a:rPr lang="en-AU" sz="3600" b="1" dirty="0" smtClean="0">
                <a:solidFill>
                  <a:srgbClr val="FF0000"/>
                </a:solidFill>
                <a:latin typeface="+mj-lt"/>
              </a:rPr>
              <a:t>wake...</a:t>
            </a:r>
            <a:endParaRPr lang="en-AU" sz="3600" b="1" dirty="0">
              <a:solidFill>
                <a:srgbClr val="FF0000"/>
              </a:solidFill>
              <a:latin typeface="+mj-lt"/>
            </a:endParaRPr>
          </a:p>
        </p:txBody>
      </p:sp>
      <p:grpSp>
        <p:nvGrpSpPr>
          <p:cNvPr id="33797" name="Group 73743"/>
          <p:cNvGrpSpPr>
            <a:grpSpLocks/>
          </p:cNvGrpSpPr>
          <p:nvPr/>
        </p:nvGrpSpPr>
        <p:grpSpPr bwMode="auto">
          <a:xfrm>
            <a:off x="217488" y="875905"/>
            <a:ext cx="8675548" cy="2212953"/>
            <a:chOff x="65088" y="1924065"/>
            <a:chExt cx="9004300" cy="3119427"/>
          </a:xfrm>
        </p:grpSpPr>
        <p:sp>
          <p:nvSpPr>
            <p:cNvPr id="33802" name="Rectangle 118"/>
            <p:cNvSpPr>
              <a:spLocks noChangeArrowheads="1"/>
            </p:cNvSpPr>
            <p:nvPr/>
          </p:nvSpPr>
          <p:spPr bwMode="auto">
            <a:xfrm>
              <a:off x="65088" y="2164466"/>
              <a:ext cx="9004300" cy="2750434"/>
            </a:xfrm>
            <a:prstGeom prst="rect">
              <a:avLst/>
            </a:prstGeom>
            <a:solidFill>
              <a:schemeClr val="bg1"/>
            </a:solidFill>
            <a:ln w="9525">
              <a:solidFill>
                <a:schemeClr val="tx1"/>
              </a:solidFill>
              <a:miter lim="800000"/>
              <a:headEnd/>
              <a:tailEnd/>
            </a:ln>
          </p:spPr>
          <p:txBody>
            <a:bodyPr wrap="none" anchor="ctr"/>
            <a:lstStyle/>
            <a:p>
              <a:endParaRPr lang="en-US"/>
            </a:p>
          </p:txBody>
        </p:sp>
        <p:grpSp>
          <p:nvGrpSpPr>
            <p:cNvPr id="33803" name="Group 110"/>
            <p:cNvGrpSpPr>
              <a:grpSpLocks/>
            </p:cNvGrpSpPr>
            <p:nvPr/>
          </p:nvGrpSpPr>
          <p:grpSpPr bwMode="auto">
            <a:xfrm>
              <a:off x="352425" y="4397379"/>
              <a:ext cx="8342313" cy="646113"/>
              <a:chOff x="246" y="3298"/>
              <a:chExt cx="5255" cy="407"/>
            </a:xfrm>
          </p:grpSpPr>
          <p:sp>
            <p:nvSpPr>
              <p:cNvPr id="33875" name="TextBox 136"/>
              <p:cNvSpPr txBox="1">
                <a:spLocks noChangeArrowheads="1"/>
              </p:cNvSpPr>
              <p:nvPr/>
            </p:nvSpPr>
            <p:spPr bwMode="auto">
              <a:xfrm>
                <a:off x="1936" y="3298"/>
                <a:ext cx="384" cy="404"/>
              </a:xfrm>
              <a:prstGeom prst="rect">
                <a:avLst/>
              </a:prstGeom>
              <a:noFill/>
              <a:ln w="9525">
                <a:noFill/>
                <a:miter lim="800000"/>
                <a:headEnd/>
                <a:tailEnd/>
              </a:ln>
            </p:spPr>
            <p:txBody>
              <a:bodyPr>
                <a:spAutoFit/>
              </a:bodyPr>
              <a:lstStyle/>
              <a:p>
                <a:r>
                  <a:rPr lang="en-AU" dirty="0">
                    <a:ea typeface="ＭＳ Ｐゴシック" pitchFamily="34" charset="-128"/>
                  </a:rPr>
                  <a:t>t-1	</a:t>
                </a:r>
              </a:p>
            </p:txBody>
          </p:sp>
          <p:sp>
            <p:nvSpPr>
              <p:cNvPr id="33876" name="TextBox 137"/>
              <p:cNvSpPr txBox="1">
                <a:spLocks noChangeArrowheads="1"/>
              </p:cNvSpPr>
              <p:nvPr/>
            </p:nvSpPr>
            <p:spPr bwMode="auto">
              <a:xfrm>
                <a:off x="3431" y="3298"/>
                <a:ext cx="352" cy="368"/>
              </a:xfrm>
              <a:prstGeom prst="rect">
                <a:avLst/>
              </a:prstGeom>
              <a:noFill/>
              <a:ln w="9525">
                <a:noFill/>
                <a:miter lim="800000"/>
                <a:headEnd/>
                <a:tailEnd/>
              </a:ln>
            </p:spPr>
            <p:txBody>
              <a:bodyPr>
                <a:spAutoFit/>
              </a:bodyPr>
              <a:lstStyle/>
              <a:p>
                <a:r>
                  <a:rPr lang="en-AU">
                    <a:ea typeface="ＭＳ Ｐゴシック" pitchFamily="34" charset="-128"/>
                  </a:rPr>
                  <a:t>t+3	</a:t>
                </a:r>
              </a:p>
            </p:txBody>
          </p:sp>
          <p:sp>
            <p:nvSpPr>
              <p:cNvPr id="33877" name="TextBox 138"/>
              <p:cNvSpPr txBox="1">
                <a:spLocks noChangeArrowheads="1"/>
              </p:cNvSpPr>
              <p:nvPr/>
            </p:nvSpPr>
            <p:spPr bwMode="auto">
              <a:xfrm>
                <a:off x="2747" y="3298"/>
                <a:ext cx="384" cy="404"/>
              </a:xfrm>
              <a:prstGeom prst="rect">
                <a:avLst/>
              </a:prstGeom>
              <a:noFill/>
              <a:ln w="9525">
                <a:noFill/>
                <a:miter lim="800000"/>
                <a:headEnd/>
                <a:tailEnd/>
              </a:ln>
            </p:spPr>
            <p:txBody>
              <a:bodyPr>
                <a:spAutoFit/>
              </a:bodyPr>
              <a:lstStyle/>
              <a:p>
                <a:r>
                  <a:rPr lang="en-AU">
                    <a:ea typeface="ＭＳ Ｐゴシック" pitchFamily="34" charset="-128"/>
                  </a:rPr>
                  <a:t>  t	</a:t>
                </a:r>
              </a:p>
            </p:txBody>
          </p:sp>
          <p:sp>
            <p:nvSpPr>
              <p:cNvPr id="33878" name="TextBox 139"/>
              <p:cNvSpPr txBox="1">
                <a:spLocks noChangeArrowheads="1"/>
              </p:cNvSpPr>
              <p:nvPr/>
            </p:nvSpPr>
            <p:spPr bwMode="auto">
              <a:xfrm>
                <a:off x="5053" y="3298"/>
                <a:ext cx="448" cy="407"/>
              </a:xfrm>
              <a:prstGeom prst="rect">
                <a:avLst/>
              </a:prstGeom>
              <a:noFill/>
              <a:ln w="9525">
                <a:noFill/>
                <a:miter lim="800000"/>
                <a:headEnd/>
                <a:tailEnd/>
              </a:ln>
            </p:spPr>
            <p:txBody>
              <a:bodyPr>
                <a:spAutoFit/>
              </a:bodyPr>
              <a:lstStyle/>
              <a:p>
                <a:r>
                  <a:rPr lang="en-AU">
                    <a:ea typeface="ＭＳ Ｐゴシック" pitchFamily="34" charset="-128"/>
                  </a:rPr>
                  <a:t>t+16	</a:t>
                </a:r>
              </a:p>
            </p:txBody>
          </p:sp>
          <p:sp>
            <p:nvSpPr>
              <p:cNvPr id="33879" name="TextBox 140"/>
              <p:cNvSpPr txBox="1">
                <a:spLocks noChangeArrowheads="1"/>
              </p:cNvSpPr>
              <p:nvPr/>
            </p:nvSpPr>
            <p:spPr bwMode="auto">
              <a:xfrm>
                <a:off x="4144" y="3298"/>
                <a:ext cx="384" cy="368"/>
              </a:xfrm>
              <a:prstGeom prst="rect">
                <a:avLst/>
              </a:prstGeom>
              <a:noFill/>
              <a:ln w="9525">
                <a:noFill/>
                <a:miter lim="800000"/>
                <a:headEnd/>
                <a:tailEnd/>
              </a:ln>
            </p:spPr>
            <p:txBody>
              <a:bodyPr>
                <a:spAutoFit/>
              </a:bodyPr>
              <a:lstStyle/>
              <a:p>
                <a:r>
                  <a:rPr lang="en-AU">
                    <a:ea typeface="ＭＳ Ｐゴシック" pitchFamily="34" charset="-128"/>
                  </a:rPr>
                  <a:t>t+4	</a:t>
                </a:r>
              </a:p>
            </p:txBody>
          </p:sp>
          <p:sp>
            <p:nvSpPr>
              <p:cNvPr id="33880" name="TextBox 136"/>
              <p:cNvSpPr txBox="1">
                <a:spLocks noChangeArrowheads="1"/>
              </p:cNvSpPr>
              <p:nvPr/>
            </p:nvSpPr>
            <p:spPr bwMode="auto">
              <a:xfrm>
                <a:off x="1203" y="3298"/>
                <a:ext cx="384" cy="404"/>
              </a:xfrm>
              <a:prstGeom prst="rect">
                <a:avLst/>
              </a:prstGeom>
              <a:noFill/>
              <a:ln w="9525">
                <a:noFill/>
                <a:miter lim="800000"/>
                <a:headEnd/>
                <a:tailEnd/>
              </a:ln>
            </p:spPr>
            <p:txBody>
              <a:bodyPr>
                <a:spAutoFit/>
              </a:bodyPr>
              <a:lstStyle/>
              <a:p>
                <a:r>
                  <a:rPr lang="en-AU">
                    <a:ea typeface="ＭＳ Ｐゴシック" pitchFamily="34" charset="-128"/>
                  </a:rPr>
                  <a:t>t-2	</a:t>
                </a:r>
              </a:p>
            </p:txBody>
          </p:sp>
          <p:sp>
            <p:nvSpPr>
              <p:cNvPr id="33881" name="TextBox 136"/>
              <p:cNvSpPr txBox="1">
                <a:spLocks noChangeArrowheads="1"/>
              </p:cNvSpPr>
              <p:nvPr/>
            </p:nvSpPr>
            <p:spPr bwMode="auto">
              <a:xfrm>
                <a:off x="246" y="3298"/>
                <a:ext cx="384" cy="368"/>
              </a:xfrm>
              <a:prstGeom prst="rect">
                <a:avLst/>
              </a:prstGeom>
              <a:noFill/>
              <a:ln w="9525">
                <a:noFill/>
                <a:miter lim="800000"/>
                <a:headEnd/>
                <a:tailEnd/>
              </a:ln>
            </p:spPr>
            <p:txBody>
              <a:bodyPr>
                <a:spAutoFit/>
              </a:bodyPr>
              <a:lstStyle/>
              <a:p>
                <a:r>
                  <a:rPr lang="en-AU">
                    <a:ea typeface="ＭＳ Ｐゴシック" pitchFamily="34" charset="-128"/>
                  </a:rPr>
                  <a:t>t-14	</a:t>
                </a:r>
              </a:p>
            </p:txBody>
          </p:sp>
        </p:grpSp>
        <p:grpSp>
          <p:nvGrpSpPr>
            <p:cNvPr id="33804" name="Group 108"/>
            <p:cNvGrpSpPr>
              <a:grpSpLocks/>
            </p:cNvGrpSpPr>
            <p:nvPr/>
          </p:nvGrpSpPr>
          <p:grpSpPr bwMode="auto">
            <a:xfrm>
              <a:off x="174625" y="3230563"/>
              <a:ext cx="8715375" cy="1176337"/>
              <a:chOff x="110" y="2563"/>
              <a:chExt cx="5490" cy="741"/>
            </a:xfrm>
          </p:grpSpPr>
          <p:grpSp>
            <p:nvGrpSpPr>
              <p:cNvPr id="33811" name="Group 37"/>
              <p:cNvGrpSpPr>
                <a:grpSpLocks/>
              </p:cNvGrpSpPr>
              <p:nvPr/>
            </p:nvGrpSpPr>
            <p:grpSpPr bwMode="auto">
              <a:xfrm>
                <a:off x="3264" y="2583"/>
                <a:ext cx="672" cy="672"/>
                <a:chOff x="5638006" y="2209800"/>
                <a:chExt cx="1829594" cy="1677194"/>
              </a:xfrm>
            </p:grpSpPr>
            <p:cxnSp>
              <p:nvCxnSpPr>
                <p:cNvPr id="9" name="Straight Connector 8"/>
                <p:cNvCxnSpPr>
                  <a:cxnSpLocks noChangeShapeType="1"/>
                </p:cNvCxnSpPr>
                <p:nvPr/>
              </p:nvCxnSpPr>
              <p:spPr bwMode="auto">
                <a:xfrm>
                  <a:off x="5638006" y="2743215"/>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0" name="Straight Connector 9"/>
                <p:cNvCxnSpPr>
                  <a:cxnSpLocks noChangeShapeType="1"/>
                </p:cNvCxnSpPr>
                <p:nvPr/>
              </p:nvCxnSpPr>
              <p:spPr bwMode="auto">
                <a:xfrm>
                  <a:off x="5638006" y="2208943"/>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1" name="Straight Connector 10"/>
                <p:cNvCxnSpPr>
                  <a:cxnSpLocks noChangeShapeType="1"/>
                </p:cNvCxnSpPr>
                <p:nvPr/>
              </p:nvCxnSpPr>
              <p:spPr bwMode="auto">
                <a:xfrm>
                  <a:off x="5638006" y="3277486"/>
                  <a:ext cx="1829594"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2" name="Straight Connector 11"/>
                <p:cNvCxnSpPr>
                  <a:cxnSpLocks noChangeShapeType="1"/>
                </p:cNvCxnSpPr>
                <p:nvPr/>
              </p:nvCxnSpPr>
              <p:spPr bwMode="auto">
                <a:xfrm rot="5400000">
                  <a:off x="4800511" y="3046438"/>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6" name="Straight Connector 15"/>
                <p:cNvCxnSpPr>
                  <a:cxnSpLocks noChangeShapeType="1"/>
                </p:cNvCxnSpPr>
                <p:nvPr/>
              </p:nvCxnSpPr>
              <p:spPr bwMode="auto">
                <a:xfrm rot="5400000">
                  <a:off x="5409014" y="3047799"/>
                  <a:ext cx="1677713"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7" name="Straight Connector 16"/>
                <p:cNvCxnSpPr>
                  <a:cxnSpLocks noChangeShapeType="1"/>
                </p:cNvCxnSpPr>
                <p:nvPr/>
              </p:nvCxnSpPr>
              <p:spPr bwMode="auto">
                <a:xfrm rot="5400000">
                  <a:off x="6020241" y="3046438"/>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8" name="Straight Connector 17"/>
                <p:cNvCxnSpPr>
                  <a:cxnSpLocks noChangeShapeType="1"/>
                </p:cNvCxnSpPr>
                <p:nvPr/>
              </p:nvCxnSpPr>
              <p:spPr bwMode="auto">
                <a:xfrm rot="5400000">
                  <a:off x="6624660" y="3043716"/>
                  <a:ext cx="1677713" cy="8167"/>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27" name="Rectangle 26"/>
                <p:cNvSpPr>
                  <a:spLocks noChangeArrowheads="1"/>
                </p:cNvSpPr>
                <p:nvPr/>
              </p:nvSpPr>
              <p:spPr bwMode="auto">
                <a:xfrm>
                  <a:off x="5638006" y="2208943"/>
                  <a:ext cx="1829594" cy="1677713"/>
                </a:xfrm>
                <a:prstGeom prst="rect">
                  <a:avLst/>
                </a:prstGeom>
                <a:noFill/>
                <a:ln w="317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ea typeface="ＭＳ Ｐゴシック" pitchFamily="34" charset="-128"/>
                  </a:endParaRPr>
                </a:p>
              </p:txBody>
            </p:sp>
          </p:grpSp>
          <p:grpSp>
            <p:nvGrpSpPr>
              <p:cNvPr id="33812" name="Group 37"/>
              <p:cNvGrpSpPr>
                <a:grpSpLocks/>
              </p:cNvGrpSpPr>
              <p:nvPr/>
            </p:nvGrpSpPr>
            <p:grpSpPr bwMode="auto">
              <a:xfrm>
                <a:off x="1800" y="2583"/>
                <a:ext cx="672" cy="672"/>
                <a:chOff x="5638006" y="2209800"/>
                <a:chExt cx="1829594" cy="1677194"/>
              </a:xfrm>
            </p:grpSpPr>
            <p:cxnSp>
              <p:nvCxnSpPr>
                <p:cNvPr id="2" name="Straight Connector 54"/>
                <p:cNvCxnSpPr>
                  <a:cxnSpLocks noChangeShapeType="1"/>
                </p:cNvCxnSpPr>
                <p:nvPr/>
              </p:nvCxnSpPr>
              <p:spPr bwMode="auto">
                <a:xfrm>
                  <a:off x="5638006" y="2743215"/>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3" name="Straight Connector 55"/>
                <p:cNvCxnSpPr>
                  <a:cxnSpLocks noChangeShapeType="1"/>
                </p:cNvCxnSpPr>
                <p:nvPr/>
              </p:nvCxnSpPr>
              <p:spPr bwMode="auto">
                <a:xfrm>
                  <a:off x="5638006" y="2208943"/>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4" name="Straight Connector 56"/>
                <p:cNvCxnSpPr>
                  <a:cxnSpLocks noChangeShapeType="1"/>
                </p:cNvCxnSpPr>
                <p:nvPr/>
              </p:nvCxnSpPr>
              <p:spPr bwMode="auto">
                <a:xfrm>
                  <a:off x="5638006" y="3277486"/>
                  <a:ext cx="1829594"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5" name="Straight Connector 57"/>
                <p:cNvCxnSpPr>
                  <a:cxnSpLocks noChangeShapeType="1"/>
                </p:cNvCxnSpPr>
                <p:nvPr/>
              </p:nvCxnSpPr>
              <p:spPr bwMode="auto">
                <a:xfrm rot="5400000">
                  <a:off x="4800511" y="3046438"/>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6" name="Straight Connector 58"/>
                <p:cNvCxnSpPr>
                  <a:cxnSpLocks noChangeShapeType="1"/>
                </p:cNvCxnSpPr>
                <p:nvPr/>
              </p:nvCxnSpPr>
              <p:spPr bwMode="auto">
                <a:xfrm rot="5400000">
                  <a:off x="5409014" y="3047799"/>
                  <a:ext cx="1677713"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7" name="Straight Connector 60"/>
                <p:cNvCxnSpPr>
                  <a:cxnSpLocks noChangeShapeType="1"/>
                </p:cNvCxnSpPr>
                <p:nvPr/>
              </p:nvCxnSpPr>
              <p:spPr bwMode="auto">
                <a:xfrm rot="5400000">
                  <a:off x="6020241" y="3046438"/>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8" name="Straight Connector 62"/>
                <p:cNvCxnSpPr>
                  <a:cxnSpLocks noChangeShapeType="1"/>
                </p:cNvCxnSpPr>
                <p:nvPr/>
              </p:nvCxnSpPr>
              <p:spPr bwMode="auto">
                <a:xfrm rot="5400000">
                  <a:off x="6624660" y="3043716"/>
                  <a:ext cx="1677713" cy="8167"/>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13" name="Rectangle 63"/>
                <p:cNvSpPr>
                  <a:spLocks noChangeArrowheads="1"/>
                </p:cNvSpPr>
                <p:nvPr/>
              </p:nvSpPr>
              <p:spPr bwMode="auto">
                <a:xfrm>
                  <a:off x="5638006" y="2208943"/>
                  <a:ext cx="1829594" cy="1677713"/>
                </a:xfrm>
                <a:prstGeom prst="rect">
                  <a:avLst/>
                </a:prstGeom>
                <a:noFill/>
                <a:ln w="317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ea typeface="ＭＳ Ｐゴシック" pitchFamily="34" charset="-128"/>
                  </a:endParaRPr>
                </a:p>
              </p:txBody>
            </p:sp>
          </p:grpSp>
          <p:grpSp>
            <p:nvGrpSpPr>
              <p:cNvPr id="33813" name="Group 37"/>
              <p:cNvGrpSpPr>
                <a:grpSpLocks/>
              </p:cNvGrpSpPr>
              <p:nvPr/>
            </p:nvGrpSpPr>
            <p:grpSpPr bwMode="auto">
              <a:xfrm>
                <a:off x="3996" y="2583"/>
                <a:ext cx="672" cy="672"/>
                <a:chOff x="5638006" y="2209800"/>
                <a:chExt cx="1829594" cy="1677194"/>
              </a:xfrm>
            </p:grpSpPr>
            <p:cxnSp>
              <p:nvCxnSpPr>
                <p:cNvPr id="81" name="Straight Connector 80"/>
                <p:cNvCxnSpPr>
                  <a:cxnSpLocks noChangeShapeType="1"/>
                </p:cNvCxnSpPr>
                <p:nvPr/>
              </p:nvCxnSpPr>
              <p:spPr bwMode="auto">
                <a:xfrm>
                  <a:off x="5638006" y="2743215"/>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83" name="Straight Connector 82"/>
                <p:cNvCxnSpPr>
                  <a:cxnSpLocks noChangeShapeType="1"/>
                </p:cNvCxnSpPr>
                <p:nvPr/>
              </p:nvCxnSpPr>
              <p:spPr bwMode="auto">
                <a:xfrm>
                  <a:off x="5638006" y="2208943"/>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84" name="Straight Connector 83"/>
                <p:cNvCxnSpPr>
                  <a:cxnSpLocks noChangeShapeType="1"/>
                </p:cNvCxnSpPr>
                <p:nvPr/>
              </p:nvCxnSpPr>
              <p:spPr bwMode="auto">
                <a:xfrm>
                  <a:off x="5638006" y="3277486"/>
                  <a:ext cx="1829594"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93" name="Straight Connector 92"/>
                <p:cNvCxnSpPr>
                  <a:cxnSpLocks noChangeShapeType="1"/>
                </p:cNvCxnSpPr>
                <p:nvPr/>
              </p:nvCxnSpPr>
              <p:spPr bwMode="auto">
                <a:xfrm rot="5400000">
                  <a:off x="4800511" y="3046438"/>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94" name="Straight Connector 93"/>
                <p:cNvCxnSpPr>
                  <a:cxnSpLocks noChangeShapeType="1"/>
                </p:cNvCxnSpPr>
                <p:nvPr/>
              </p:nvCxnSpPr>
              <p:spPr bwMode="auto">
                <a:xfrm rot="5400000">
                  <a:off x="5409014" y="3047799"/>
                  <a:ext cx="1677713"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95" name="Straight Connector 94"/>
                <p:cNvCxnSpPr>
                  <a:cxnSpLocks noChangeShapeType="1"/>
                </p:cNvCxnSpPr>
                <p:nvPr/>
              </p:nvCxnSpPr>
              <p:spPr bwMode="auto">
                <a:xfrm rot="5400000">
                  <a:off x="6020241" y="3046438"/>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96" name="Straight Connector 95"/>
                <p:cNvCxnSpPr>
                  <a:cxnSpLocks noChangeShapeType="1"/>
                </p:cNvCxnSpPr>
                <p:nvPr/>
              </p:nvCxnSpPr>
              <p:spPr bwMode="auto">
                <a:xfrm rot="5400000">
                  <a:off x="6624660" y="3043716"/>
                  <a:ext cx="1677713" cy="8167"/>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97" name="Rectangle 96"/>
                <p:cNvSpPr>
                  <a:spLocks noChangeArrowheads="1"/>
                </p:cNvSpPr>
                <p:nvPr/>
              </p:nvSpPr>
              <p:spPr bwMode="auto">
                <a:xfrm>
                  <a:off x="5638006" y="2208943"/>
                  <a:ext cx="1829594" cy="1677713"/>
                </a:xfrm>
                <a:prstGeom prst="rect">
                  <a:avLst/>
                </a:prstGeom>
                <a:noFill/>
                <a:ln w="317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ea typeface="ＭＳ Ｐゴシック" pitchFamily="34" charset="-128"/>
                  </a:endParaRPr>
                </a:p>
              </p:txBody>
            </p:sp>
          </p:grpSp>
          <p:grpSp>
            <p:nvGrpSpPr>
              <p:cNvPr id="33829" name="Group 37"/>
              <p:cNvGrpSpPr>
                <a:grpSpLocks/>
              </p:cNvGrpSpPr>
              <p:nvPr/>
            </p:nvGrpSpPr>
            <p:grpSpPr bwMode="auto">
              <a:xfrm>
                <a:off x="2532" y="2583"/>
                <a:ext cx="672" cy="673"/>
                <a:chOff x="5638006" y="2209800"/>
                <a:chExt cx="1829594" cy="1677194"/>
              </a:xfrm>
              <a:noFill/>
            </p:grpSpPr>
            <p:cxnSp>
              <p:nvCxnSpPr>
                <p:cNvPr id="99" name="Straight Connector 98"/>
                <p:cNvCxnSpPr/>
                <p:nvPr/>
              </p:nvCxnSpPr>
              <p:spPr>
                <a:xfrm>
                  <a:off x="5638006" y="2743453"/>
                  <a:ext cx="1829594" cy="2177"/>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5638006" y="2209800"/>
                  <a:ext cx="1829594" cy="2179"/>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5638006" y="3277105"/>
                  <a:ext cx="1829594" cy="0"/>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rot="5400000">
                  <a:off x="4800625" y="3047181"/>
                  <a:ext cx="1677194" cy="2434"/>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rot="5400000">
                  <a:off x="5410085" y="3048398"/>
                  <a:ext cx="1677194" cy="0"/>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rot="5400000">
                  <a:off x="6019544" y="3047181"/>
                  <a:ext cx="1677194" cy="2432"/>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rot="5400000">
                  <a:off x="6625353" y="3044749"/>
                  <a:ext cx="1677194" cy="7298"/>
                </a:xfrm>
                <a:prstGeom prst="line">
                  <a:avLst/>
                </a:prstGeom>
                <a:grpFill/>
                <a:ln w="3175">
                  <a:solidFill>
                    <a:schemeClr val="tx1"/>
                  </a:solidFill>
                </a:ln>
              </p:spPr>
              <p:style>
                <a:lnRef idx="2">
                  <a:schemeClr val="accent1"/>
                </a:lnRef>
                <a:fillRef idx="0">
                  <a:schemeClr val="accent1"/>
                </a:fillRef>
                <a:effectRef idx="1">
                  <a:schemeClr val="accent1"/>
                </a:effectRef>
                <a:fontRef idx="minor">
                  <a:schemeClr val="tx1"/>
                </a:fontRef>
              </p:style>
            </p:cxnSp>
            <p:sp>
              <p:nvSpPr>
                <p:cNvPr id="106" name="Rectangle 105"/>
                <p:cNvSpPr/>
                <p:nvPr/>
              </p:nvSpPr>
              <p:spPr>
                <a:xfrm>
                  <a:off x="5638006" y="2209800"/>
                  <a:ext cx="1829594" cy="1677194"/>
                </a:xfrm>
                <a:prstGeom prst="rect">
                  <a:avLst/>
                </a:prstGeom>
                <a:grpFill/>
                <a:ln w="3175">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AU"/>
                </a:p>
              </p:txBody>
            </p:sp>
          </p:grpSp>
          <p:grpSp>
            <p:nvGrpSpPr>
              <p:cNvPr id="33815" name="Group 37"/>
              <p:cNvGrpSpPr>
                <a:grpSpLocks/>
              </p:cNvGrpSpPr>
              <p:nvPr/>
            </p:nvGrpSpPr>
            <p:grpSpPr bwMode="auto">
              <a:xfrm>
                <a:off x="4928" y="2575"/>
                <a:ext cx="672" cy="672"/>
                <a:chOff x="5638006" y="2209800"/>
                <a:chExt cx="1829594" cy="1677194"/>
              </a:xfrm>
            </p:grpSpPr>
            <p:cxnSp>
              <p:nvCxnSpPr>
                <p:cNvPr id="108" name="Straight Connector 107"/>
                <p:cNvCxnSpPr>
                  <a:cxnSpLocks noChangeShapeType="1"/>
                </p:cNvCxnSpPr>
                <p:nvPr/>
              </p:nvCxnSpPr>
              <p:spPr bwMode="auto">
                <a:xfrm>
                  <a:off x="5638006" y="2743208"/>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09" name="Straight Connector 108"/>
                <p:cNvCxnSpPr>
                  <a:cxnSpLocks noChangeShapeType="1"/>
                </p:cNvCxnSpPr>
                <p:nvPr/>
              </p:nvCxnSpPr>
              <p:spPr bwMode="auto">
                <a:xfrm>
                  <a:off x="5638006" y="2208937"/>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10" name="Straight Connector 109"/>
                <p:cNvCxnSpPr>
                  <a:cxnSpLocks noChangeShapeType="1"/>
                </p:cNvCxnSpPr>
                <p:nvPr/>
              </p:nvCxnSpPr>
              <p:spPr bwMode="auto">
                <a:xfrm>
                  <a:off x="5638006" y="3277480"/>
                  <a:ext cx="1829594"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11" name="Straight Connector 110"/>
                <p:cNvCxnSpPr>
                  <a:cxnSpLocks noChangeShapeType="1"/>
                </p:cNvCxnSpPr>
                <p:nvPr/>
              </p:nvCxnSpPr>
              <p:spPr bwMode="auto">
                <a:xfrm rot="5400000">
                  <a:off x="4800511" y="3046431"/>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12" name="Straight Connector 111"/>
                <p:cNvCxnSpPr>
                  <a:cxnSpLocks noChangeShapeType="1"/>
                </p:cNvCxnSpPr>
                <p:nvPr/>
              </p:nvCxnSpPr>
              <p:spPr bwMode="auto">
                <a:xfrm rot="5400000">
                  <a:off x="5409014" y="3047793"/>
                  <a:ext cx="1677713"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13" name="Straight Connector 112"/>
                <p:cNvCxnSpPr>
                  <a:cxnSpLocks noChangeShapeType="1"/>
                </p:cNvCxnSpPr>
                <p:nvPr/>
              </p:nvCxnSpPr>
              <p:spPr bwMode="auto">
                <a:xfrm rot="5400000">
                  <a:off x="6020241" y="3046431"/>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14" name="Straight Connector 113"/>
                <p:cNvCxnSpPr>
                  <a:cxnSpLocks noChangeShapeType="1"/>
                </p:cNvCxnSpPr>
                <p:nvPr/>
              </p:nvCxnSpPr>
              <p:spPr bwMode="auto">
                <a:xfrm rot="5400000">
                  <a:off x="6624660" y="3043710"/>
                  <a:ext cx="1677713" cy="8167"/>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115" name="Rectangle 114"/>
                <p:cNvSpPr>
                  <a:spLocks noChangeArrowheads="1"/>
                </p:cNvSpPr>
                <p:nvPr/>
              </p:nvSpPr>
              <p:spPr bwMode="auto">
                <a:xfrm>
                  <a:off x="5638006" y="2208937"/>
                  <a:ext cx="1829594" cy="1677713"/>
                </a:xfrm>
                <a:prstGeom prst="rect">
                  <a:avLst/>
                </a:prstGeom>
                <a:noFill/>
                <a:ln w="317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ea typeface="ＭＳ Ｐゴシック" pitchFamily="34" charset="-128"/>
                  </a:endParaRPr>
                </a:p>
              </p:txBody>
            </p:sp>
          </p:grpSp>
          <p:sp>
            <p:nvSpPr>
              <p:cNvPr id="117" name="Rectangle 116"/>
              <p:cNvSpPr>
                <a:spLocks noChangeArrowheads="1"/>
              </p:cNvSpPr>
              <p:nvPr/>
            </p:nvSpPr>
            <p:spPr bwMode="auto">
              <a:xfrm>
                <a:off x="2028" y="2801"/>
                <a:ext cx="216" cy="204"/>
              </a:xfrm>
              <a:prstGeom prst="rect">
                <a:avLst/>
              </a:prstGeom>
              <a:solidFill>
                <a:srgbClr val="008000">
                  <a:alpha val="34901"/>
                </a:srgbClr>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sp>
            <p:nvSpPr>
              <p:cNvPr id="119" name="Rectangle 118"/>
              <p:cNvSpPr>
                <a:spLocks noChangeArrowheads="1"/>
              </p:cNvSpPr>
              <p:nvPr/>
            </p:nvSpPr>
            <p:spPr bwMode="auto">
              <a:xfrm>
                <a:off x="5152" y="2794"/>
                <a:ext cx="216" cy="204"/>
              </a:xfrm>
              <a:prstGeom prst="rect">
                <a:avLst/>
              </a:prstGeom>
              <a:solidFill>
                <a:srgbClr val="008000">
                  <a:alpha val="34901"/>
                </a:srgbClr>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sp>
            <p:nvSpPr>
              <p:cNvPr id="120" name="Rectangle 119"/>
              <p:cNvSpPr>
                <a:spLocks noChangeArrowheads="1"/>
              </p:cNvSpPr>
              <p:nvPr/>
            </p:nvSpPr>
            <p:spPr bwMode="auto">
              <a:xfrm>
                <a:off x="4227" y="2802"/>
                <a:ext cx="216" cy="204"/>
              </a:xfrm>
              <a:prstGeom prst="rect">
                <a:avLst/>
              </a:prstGeom>
              <a:solidFill>
                <a:srgbClr val="008000">
                  <a:alpha val="34901"/>
                </a:srgbClr>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sp>
            <p:nvSpPr>
              <p:cNvPr id="121" name="Rectangle 120"/>
              <p:cNvSpPr>
                <a:spLocks noChangeArrowheads="1"/>
              </p:cNvSpPr>
              <p:nvPr/>
            </p:nvSpPr>
            <p:spPr bwMode="auto">
              <a:xfrm>
                <a:off x="2761" y="2802"/>
                <a:ext cx="216" cy="204"/>
              </a:xfrm>
              <a:prstGeom prst="rect">
                <a:avLst/>
              </a:prstGeom>
              <a:solidFill>
                <a:srgbClr val="FF0000"/>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grpSp>
            <p:nvGrpSpPr>
              <p:cNvPr id="33820" name="Group 37"/>
              <p:cNvGrpSpPr>
                <a:grpSpLocks/>
              </p:cNvGrpSpPr>
              <p:nvPr/>
            </p:nvGrpSpPr>
            <p:grpSpPr bwMode="auto">
              <a:xfrm>
                <a:off x="1067" y="2578"/>
                <a:ext cx="672" cy="672"/>
                <a:chOff x="5638006" y="2209800"/>
                <a:chExt cx="1829594" cy="1677194"/>
              </a:xfrm>
            </p:grpSpPr>
            <p:cxnSp>
              <p:nvCxnSpPr>
                <p:cNvPr id="14" name="Straight Connector 54"/>
                <p:cNvCxnSpPr>
                  <a:cxnSpLocks noChangeShapeType="1"/>
                </p:cNvCxnSpPr>
                <p:nvPr/>
              </p:nvCxnSpPr>
              <p:spPr bwMode="auto">
                <a:xfrm>
                  <a:off x="5638006" y="2743210"/>
                  <a:ext cx="1829594" cy="2497"/>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9" name="Straight Connector 55"/>
                <p:cNvCxnSpPr>
                  <a:cxnSpLocks noChangeShapeType="1"/>
                </p:cNvCxnSpPr>
                <p:nvPr/>
              </p:nvCxnSpPr>
              <p:spPr bwMode="auto">
                <a:xfrm>
                  <a:off x="5638006" y="2208938"/>
                  <a:ext cx="1829594" cy="2497"/>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20" name="Straight Connector 56"/>
                <p:cNvCxnSpPr>
                  <a:cxnSpLocks noChangeShapeType="1"/>
                </p:cNvCxnSpPr>
                <p:nvPr/>
              </p:nvCxnSpPr>
              <p:spPr bwMode="auto">
                <a:xfrm>
                  <a:off x="5638006" y="3277482"/>
                  <a:ext cx="1829594"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21" name="Straight Connector 57"/>
                <p:cNvCxnSpPr>
                  <a:cxnSpLocks noChangeShapeType="1"/>
                </p:cNvCxnSpPr>
                <p:nvPr/>
              </p:nvCxnSpPr>
              <p:spPr bwMode="auto">
                <a:xfrm rot="5400000">
                  <a:off x="4800511" y="3046433"/>
                  <a:ext cx="1677713" cy="2722"/>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22" name="Straight Connector 58"/>
                <p:cNvCxnSpPr>
                  <a:cxnSpLocks noChangeShapeType="1"/>
                </p:cNvCxnSpPr>
                <p:nvPr/>
              </p:nvCxnSpPr>
              <p:spPr bwMode="auto">
                <a:xfrm rot="5400000">
                  <a:off x="5409014" y="3047795"/>
                  <a:ext cx="1677713"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23" name="Straight Connector 60"/>
                <p:cNvCxnSpPr>
                  <a:cxnSpLocks noChangeShapeType="1"/>
                </p:cNvCxnSpPr>
                <p:nvPr/>
              </p:nvCxnSpPr>
              <p:spPr bwMode="auto">
                <a:xfrm rot="5400000">
                  <a:off x="6020241" y="3046433"/>
                  <a:ext cx="1677713" cy="2722"/>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24" name="Straight Connector 62"/>
                <p:cNvCxnSpPr>
                  <a:cxnSpLocks noChangeShapeType="1"/>
                </p:cNvCxnSpPr>
                <p:nvPr/>
              </p:nvCxnSpPr>
              <p:spPr bwMode="auto">
                <a:xfrm rot="5400000">
                  <a:off x="6624660" y="3043710"/>
                  <a:ext cx="1677713" cy="8169"/>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25" name="Rectangle 63"/>
                <p:cNvSpPr>
                  <a:spLocks noChangeArrowheads="1"/>
                </p:cNvSpPr>
                <p:nvPr/>
              </p:nvSpPr>
              <p:spPr bwMode="auto">
                <a:xfrm>
                  <a:off x="5638006" y="2208938"/>
                  <a:ext cx="1829594" cy="1677713"/>
                </a:xfrm>
                <a:prstGeom prst="rect">
                  <a:avLst/>
                </a:prstGeom>
                <a:noFill/>
                <a:ln w="317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ea typeface="ＭＳ Ｐゴシック" pitchFamily="34" charset="-128"/>
                  </a:endParaRPr>
                </a:p>
              </p:txBody>
            </p:sp>
          </p:grpSp>
          <p:sp>
            <p:nvSpPr>
              <p:cNvPr id="26" name="Rectangle 116"/>
              <p:cNvSpPr>
                <a:spLocks noChangeArrowheads="1"/>
              </p:cNvSpPr>
              <p:nvPr/>
            </p:nvSpPr>
            <p:spPr bwMode="auto">
              <a:xfrm>
                <a:off x="1305" y="2788"/>
                <a:ext cx="216" cy="204"/>
              </a:xfrm>
              <a:prstGeom prst="rect">
                <a:avLst/>
              </a:prstGeom>
              <a:solidFill>
                <a:srgbClr val="008000">
                  <a:alpha val="34901"/>
                </a:srgbClr>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sp>
            <p:nvSpPr>
              <p:cNvPr id="28" name="Rectangle 116"/>
              <p:cNvSpPr>
                <a:spLocks noChangeArrowheads="1"/>
              </p:cNvSpPr>
              <p:nvPr/>
            </p:nvSpPr>
            <p:spPr bwMode="auto">
              <a:xfrm>
                <a:off x="3495" y="2796"/>
                <a:ext cx="216" cy="204"/>
              </a:xfrm>
              <a:prstGeom prst="rect">
                <a:avLst/>
              </a:prstGeom>
              <a:solidFill>
                <a:srgbClr val="008000">
                  <a:alpha val="34901"/>
                </a:srgbClr>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grpSp>
            <p:nvGrpSpPr>
              <p:cNvPr id="33823" name="Group 37"/>
              <p:cNvGrpSpPr>
                <a:grpSpLocks/>
              </p:cNvGrpSpPr>
              <p:nvPr/>
            </p:nvGrpSpPr>
            <p:grpSpPr bwMode="auto">
              <a:xfrm>
                <a:off x="110" y="2581"/>
                <a:ext cx="672" cy="672"/>
                <a:chOff x="5638006" y="2209800"/>
                <a:chExt cx="1829594" cy="1677194"/>
              </a:xfrm>
            </p:grpSpPr>
            <p:cxnSp>
              <p:nvCxnSpPr>
                <p:cNvPr id="55" name="Straight Connector 54"/>
                <p:cNvCxnSpPr>
                  <a:cxnSpLocks noChangeShapeType="1"/>
                </p:cNvCxnSpPr>
                <p:nvPr/>
              </p:nvCxnSpPr>
              <p:spPr bwMode="auto">
                <a:xfrm>
                  <a:off x="5638006" y="2743213"/>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56" name="Straight Connector 55"/>
                <p:cNvCxnSpPr>
                  <a:cxnSpLocks noChangeShapeType="1"/>
                </p:cNvCxnSpPr>
                <p:nvPr/>
              </p:nvCxnSpPr>
              <p:spPr bwMode="auto">
                <a:xfrm>
                  <a:off x="5638006" y="2208941"/>
                  <a:ext cx="1829594" cy="2496"/>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57" name="Straight Connector 56"/>
                <p:cNvCxnSpPr>
                  <a:cxnSpLocks noChangeShapeType="1"/>
                </p:cNvCxnSpPr>
                <p:nvPr/>
              </p:nvCxnSpPr>
              <p:spPr bwMode="auto">
                <a:xfrm>
                  <a:off x="5638006" y="3277485"/>
                  <a:ext cx="1829594"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58" name="Straight Connector 57"/>
                <p:cNvCxnSpPr>
                  <a:cxnSpLocks noChangeShapeType="1"/>
                </p:cNvCxnSpPr>
                <p:nvPr/>
              </p:nvCxnSpPr>
              <p:spPr bwMode="auto">
                <a:xfrm rot="5400000">
                  <a:off x="4800511" y="3046436"/>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59" name="Straight Connector 58"/>
                <p:cNvCxnSpPr>
                  <a:cxnSpLocks noChangeShapeType="1"/>
                </p:cNvCxnSpPr>
                <p:nvPr/>
              </p:nvCxnSpPr>
              <p:spPr bwMode="auto">
                <a:xfrm rot="5400000">
                  <a:off x="5409014" y="3047798"/>
                  <a:ext cx="1677713" cy="0"/>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61" name="Straight Connector 60"/>
                <p:cNvCxnSpPr>
                  <a:cxnSpLocks noChangeShapeType="1"/>
                </p:cNvCxnSpPr>
                <p:nvPr/>
              </p:nvCxnSpPr>
              <p:spPr bwMode="auto">
                <a:xfrm rot="5400000">
                  <a:off x="6020241" y="3046436"/>
                  <a:ext cx="1677713" cy="2723"/>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63" name="Straight Connector 62"/>
                <p:cNvCxnSpPr>
                  <a:cxnSpLocks noChangeShapeType="1"/>
                </p:cNvCxnSpPr>
                <p:nvPr/>
              </p:nvCxnSpPr>
              <p:spPr bwMode="auto">
                <a:xfrm rot="5400000">
                  <a:off x="6624660" y="3043714"/>
                  <a:ext cx="1677713" cy="8167"/>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64" name="Rectangle 63"/>
                <p:cNvSpPr>
                  <a:spLocks noChangeArrowheads="1"/>
                </p:cNvSpPr>
                <p:nvPr/>
              </p:nvSpPr>
              <p:spPr bwMode="auto">
                <a:xfrm>
                  <a:off x="5638006" y="2208941"/>
                  <a:ext cx="1829594" cy="1677713"/>
                </a:xfrm>
                <a:prstGeom prst="rect">
                  <a:avLst/>
                </a:prstGeom>
                <a:noFill/>
                <a:ln w="317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ea typeface="ＭＳ Ｐゴシック" pitchFamily="34" charset="-128"/>
                  </a:endParaRPr>
                </a:p>
              </p:txBody>
            </p:sp>
          </p:grpSp>
          <p:sp>
            <p:nvSpPr>
              <p:cNvPr id="29" name="Rectangle 116"/>
              <p:cNvSpPr>
                <a:spLocks noChangeArrowheads="1"/>
              </p:cNvSpPr>
              <p:nvPr/>
            </p:nvSpPr>
            <p:spPr bwMode="auto">
              <a:xfrm>
                <a:off x="332" y="2807"/>
                <a:ext cx="216" cy="204"/>
              </a:xfrm>
              <a:prstGeom prst="rect">
                <a:avLst/>
              </a:prstGeom>
              <a:solidFill>
                <a:srgbClr val="008000">
                  <a:alpha val="34901"/>
                </a:srgbClr>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AU">
                  <a:solidFill>
                    <a:srgbClr val="FFFFFF"/>
                  </a:solidFill>
                  <a:ea typeface="ＭＳ Ｐゴシック" pitchFamily="34" charset="-128"/>
                </a:endParaRPr>
              </a:p>
              <a:p>
                <a:pPr algn="ctr">
                  <a:defRPr/>
                </a:pPr>
                <a:endParaRPr lang="en-AU">
                  <a:solidFill>
                    <a:srgbClr val="FFFFFF"/>
                  </a:solidFill>
                  <a:ea typeface="ＭＳ Ｐゴシック" pitchFamily="34" charset="-128"/>
                </a:endParaRPr>
              </a:p>
            </p:txBody>
          </p:sp>
          <p:sp>
            <p:nvSpPr>
              <p:cNvPr id="33825" name="Text Box 105"/>
              <p:cNvSpPr txBox="1">
                <a:spLocks noChangeArrowheads="1"/>
              </p:cNvSpPr>
              <p:nvPr/>
            </p:nvSpPr>
            <p:spPr bwMode="auto">
              <a:xfrm>
                <a:off x="822" y="2831"/>
                <a:ext cx="260" cy="231"/>
              </a:xfrm>
              <a:prstGeom prst="rect">
                <a:avLst/>
              </a:prstGeom>
              <a:noFill/>
              <a:ln w="9525">
                <a:noFill/>
                <a:miter lim="800000"/>
                <a:headEnd/>
                <a:tailEnd/>
              </a:ln>
            </p:spPr>
            <p:txBody>
              <a:bodyPr wrap="none">
                <a:spAutoFit/>
              </a:bodyPr>
              <a:lstStyle/>
              <a:p>
                <a:r>
                  <a:rPr lang="en-US"/>
                  <a:t>…</a:t>
                </a:r>
                <a:endParaRPr lang="en-AU"/>
              </a:p>
            </p:txBody>
          </p:sp>
          <p:sp>
            <p:nvSpPr>
              <p:cNvPr id="33826" name="Text Box 106"/>
              <p:cNvSpPr txBox="1">
                <a:spLocks noChangeArrowheads="1"/>
              </p:cNvSpPr>
              <p:nvPr/>
            </p:nvSpPr>
            <p:spPr bwMode="auto">
              <a:xfrm>
                <a:off x="4657" y="2778"/>
                <a:ext cx="260" cy="231"/>
              </a:xfrm>
              <a:prstGeom prst="rect">
                <a:avLst/>
              </a:prstGeom>
              <a:noFill/>
              <a:ln w="9525">
                <a:noFill/>
                <a:miter lim="800000"/>
                <a:headEnd/>
                <a:tailEnd/>
              </a:ln>
            </p:spPr>
            <p:txBody>
              <a:bodyPr wrap="none">
                <a:spAutoFit/>
              </a:bodyPr>
              <a:lstStyle/>
              <a:p>
                <a:r>
                  <a:rPr lang="en-US"/>
                  <a:t>…</a:t>
                </a:r>
                <a:endParaRPr lang="en-AU"/>
              </a:p>
            </p:txBody>
          </p:sp>
        </p:grpSp>
        <p:sp>
          <p:nvSpPr>
            <p:cNvPr id="33805" name="Line 111"/>
            <p:cNvSpPr>
              <a:spLocks noChangeShapeType="1"/>
            </p:cNvSpPr>
            <p:nvPr/>
          </p:nvSpPr>
          <p:spPr bwMode="auto">
            <a:xfrm flipV="1">
              <a:off x="352425" y="3077172"/>
              <a:ext cx="3165475" cy="4763"/>
            </a:xfrm>
            <a:prstGeom prst="line">
              <a:avLst/>
            </a:prstGeom>
            <a:noFill/>
            <a:ln w="76200">
              <a:solidFill>
                <a:schemeClr val="tx1"/>
              </a:solidFill>
              <a:round/>
              <a:headEnd type="triangle" w="med" len="med"/>
              <a:tailEnd/>
            </a:ln>
          </p:spPr>
          <p:txBody>
            <a:bodyPr/>
            <a:lstStyle/>
            <a:p>
              <a:endParaRPr lang="en-AU"/>
            </a:p>
          </p:txBody>
        </p:sp>
        <p:sp>
          <p:nvSpPr>
            <p:cNvPr id="73738" name="TextBox 35"/>
            <p:cNvSpPr txBox="1">
              <a:spLocks noChangeArrowheads="1"/>
            </p:cNvSpPr>
            <p:nvPr/>
          </p:nvSpPr>
          <p:spPr bwMode="auto">
            <a:xfrm>
              <a:off x="725197" y="1966555"/>
              <a:ext cx="2609850" cy="477233"/>
            </a:xfrm>
            <a:prstGeom prst="rect">
              <a:avLst/>
            </a:prstGeom>
            <a:solidFill>
              <a:schemeClr val="bg1">
                <a:lumMod val="75000"/>
              </a:schemeClr>
            </a:solidFill>
            <a:ln w="9525">
              <a:noFill/>
              <a:miter lim="800000"/>
              <a:headEnd/>
              <a:tailEnd/>
            </a:ln>
          </p:spPr>
          <p:txBody>
            <a:bodyPr wrap="square">
              <a:spAutoFit/>
            </a:bodyPr>
            <a:lstStyle/>
            <a:p>
              <a:pPr algn="ctr">
                <a:defRPr/>
              </a:pPr>
              <a:r>
                <a:rPr lang="en-US" dirty="0">
                  <a:ea typeface="ＭＳ Ｐゴシック" pitchFamily="34" charset="-128"/>
                </a:rPr>
                <a:t>Pre-cyclone Base SST</a:t>
              </a:r>
              <a:endParaRPr lang="en-AU" dirty="0">
                <a:ea typeface="ＭＳ Ｐゴシック" pitchFamily="34" charset="-128"/>
              </a:endParaRPr>
            </a:p>
          </p:txBody>
        </p:sp>
        <p:sp>
          <p:nvSpPr>
            <p:cNvPr id="33807" name="Line 113"/>
            <p:cNvSpPr>
              <a:spLocks noChangeShapeType="1"/>
            </p:cNvSpPr>
            <p:nvPr/>
          </p:nvSpPr>
          <p:spPr bwMode="auto">
            <a:xfrm>
              <a:off x="5389561" y="3077170"/>
              <a:ext cx="3495676" cy="4763"/>
            </a:xfrm>
            <a:prstGeom prst="line">
              <a:avLst/>
            </a:prstGeom>
            <a:noFill/>
            <a:ln w="76200">
              <a:solidFill>
                <a:schemeClr val="tx1"/>
              </a:solidFill>
              <a:round/>
              <a:headEnd/>
              <a:tailEnd type="triangle" w="med" len="med"/>
            </a:ln>
          </p:spPr>
          <p:txBody>
            <a:bodyPr/>
            <a:lstStyle/>
            <a:p>
              <a:endParaRPr lang="en-AU"/>
            </a:p>
          </p:txBody>
        </p:sp>
        <p:sp>
          <p:nvSpPr>
            <p:cNvPr id="33808" name="TextBox 35"/>
            <p:cNvSpPr txBox="1">
              <a:spLocks noChangeArrowheads="1"/>
            </p:cNvSpPr>
            <p:nvPr/>
          </p:nvSpPr>
          <p:spPr bwMode="auto">
            <a:xfrm>
              <a:off x="527049" y="2503249"/>
              <a:ext cx="3225712" cy="433849"/>
            </a:xfrm>
            <a:prstGeom prst="rect">
              <a:avLst/>
            </a:prstGeom>
            <a:noFill/>
            <a:ln w="9525">
              <a:noFill/>
              <a:miter lim="800000"/>
              <a:headEnd/>
              <a:tailEnd/>
            </a:ln>
          </p:spPr>
          <p:txBody>
            <a:bodyPr wrap="square">
              <a:spAutoFit/>
            </a:bodyPr>
            <a:lstStyle/>
            <a:p>
              <a:r>
                <a:rPr lang="en-US" sz="1400" i="1" dirty="0" err="1" smtClean="0">
                  <a:ea typeface="ＭＳ Ｐゴシック" pitchFamily="34" charset="-128"/>
                </a:rPr>
                <a:t>preSST</a:t>
              </a:r>
              <a:r>
                <a:rPr lang="en-US" sz="1400" dirty="0" smtClean="0">
                  <a:ea typeface="ＭＳ Ｐゴシック" pitchFamily="34" charset="-128"/>
                </a:rPr>
                <a:t> </a:t>
              </a:r>
              <a:r>
                <a:rPr lang="en-US" sz="1400" dirty="0">
                  <a:ea typeface="ＭＳ Ｐゴシック" pitchFamily="34" charset="-128"/>
                </a:rPr>
                <a:t>= mean(SST</a:t>
              </a:r>
              <a:r>
                <a:rPr lang="en-US" sz="1400" baseline="-25000" dirty="0">
                  <a:ea typeface="ＭＳ Ｐゴシック" pitchFamily="34" charset="-128"/>
                </a:rPr>
                <a:t>t-14</a:t>
              </a:r>
              <a:r>
                <a:rPr lang="en-US" sz="1400" dirty="0">
                  <a:ea typeface="ＭＳ Ｐゴシック" pitchFamily="34" charset="-128"/>
                </a:rPr>
                <a:t>,…, SST</a:t>
              </a:r>
              <a:r>
                <a:rPr lang="en-US" sz="1400" baseline="-25000" dirty="0">
                  <a:ea typeface="ＭＳ Ｐゴシック" pitchFamily="34" charset="-128"/>
                </a:rPr>
                <a:t>t-1</a:t>
              </a:r>
              <a:r>
                <a:rPr lang="en-US" sz="1400" dirty="0">
                  <a:ea typeface="ＭＳ Ｐゴシック" pitchFamily="34" charset="-128"/>
                </a:rPr>
                <a:t>)</a:t>
              </a:r>
              <a:endParaRPr lang="en-AU" sz="1400" dirty="0">
                <a:ea typeface="ＭＳ Ｐゴシック" pitchFamily="34" charset="-128"/>
              </a:endParaRPr>
            </a:p>
          </p:txBody>
        </p:sp>
        <p:sp>
          <p:nvSpPr>
            <p:cNvPr id="116" name="TextBox 35"/>
            <p:cNvSpPr txBox="1">
              <a:spLocks noChangeArrowheads="1"/>
            </p:cNvSpPr>
            <p:nvPr/>
          </p:nvSpPr>
          <p:spPr bwMode="auto">
            <a:xfrm>
              <a:off x="6092824" y="1924065"/>
              <a:ext cx="1995971" cy="477233"/>
            </a:xfrm>
            <a:prstGeom prst="rect">
              <a:avLst/>
            </a:prstGeom>
            <a:solidFill>
              <a:schemeClr val="bg1">
                <a:lumMod val="75000"/>
              </a:schemeClr>
            </a:solidFill>
            <a:ln w="9525">
              <a:noFill/>
              <a:miter lim="800000"/>
              <a:headEnd/>
              <a:tailEnd/>
            </a:ln>
          </p:spPr>
          <p:txBody>
            <a:bodyPr wrap="square">
              <a:spAutoFit/>
            </a:bodyPr>
            <a:lstStyle/>
            <a:p>
              <a:pPr>
                <a:defRPr/>
              </a:pPr>
              <a:r>
                <a:rPr lang="en-US" dirty="0">
                  <a:ea typeface="ＭＳ Ｐゴシック" pitchFamily="34" charset="-128"/>
                </a:rPr>
                <a:t>Post-cyclone SST</a:t>
              </a:r>
              <a:endParaRPr lang="en-AU" dirty="0">
                <a:ea typeface="ＭＳ Ｐゴシック" pitchFamily="34" charset="-128"/>
              </a:endParaRPr>
            </a:p>
          </p:txBody>
        </p:sp>
        <p:sp>
          <p:nvSpPr>
            <p:cNvPr id="33810" name="TextBox 35"/>
            <p:cNvSpPr txBox="1">
              <a:spLocks noChangeArrowheads="1"/>
            </p:cNvSpPr>
            <p:nvPr/>
          </p:nvSpPr>
          <p:spPr bwMode="auto">
            <a:xfrm>
              <a:off x="5375992" y="2503249"/>
              <a:ext cx="3372472" cy="433849"/>
            </a:xfrm>
            <a:prstGeom prst="rect">
              <a:avLst/>
            </a:prstGeom>
            <a:noFill/>
            <a:ln w="9525">
              <a:noFill/>
              <a:miter lim="800000"/>
              <a:headEnd/>
              <a:tailEnd/>
            </a:ln>
          </p:spPr>
          <p:txBody>
            <a:bodyPr>
              <a:spAutoFit/>
            </a:bodyPr>
            <a:lstStyle/>
            <a:p>
              <a:r>
                <a:rPr lang="en-US" sz="1400" i="1" dirty="0" err="1">
                  <a:ea typeface="ＭＳ Ｐゴシック" pitchFamily="34" charset="-128"/>
                </a:rPr>
                <a:t>postSST</a:t>
              </a:r>
              <a:r>
                <a:rPr lang="en-US" sz="1400" i="1" dirty="0">
                  <a:ea typeface="ＭＳ Ｐゴシック" pitchFamily="34" charset="-128"/>
                </a:rPr>
                <a:t> </a:t>
              </a:r>
              <a:r>
                <a:rPr lang="en-US" sz="1400" dirty="0">
                  <a:ea typeface="ＭＳ Ｐゴシック" pitchFamily="34" charset="-128"/>
                </a:rPr>
                <a:t>= mean(SST</a:t>
              </a:r>
              <a:r>
                <a:rPr lang="en-US" sz="1400" baseline="-25000" dirty="0">
                  <a:ea typeface="ＭＳ Ｐゴシック" pitchFamily="34" charset="-128"/>
                </a:rPr>
                <a:t>t+3</a:t>
              </a:r>
              <a:r>
                <a:rPr lang="en-US" sz="1400" dirty="0">
                  <a:ea typeface="ＭＳ Ｐゴシック" pitchFamily="34" charset="-128"/>
                </a:rPr>
                <a:t>, …, SST</a:t>
              </a:r>
              <a:r>
                <a:rPr lang="en-US" sz="1400" baseline="-25000" dirty="0">
                  <a:ea typeface="ＭＳ Ｐゴシック" pitchFamily="34" charset="-128"/>
                </a:rPr>
                <a:t>t+16</a:t>
              </a:r>
              <a:r>
                <a:rPr lang="en-US" sz="1400" dirty="0">
                  <a:ea typeface="ＭＳ Ｐゴシック" pitchFamily="34" charset="-128"/>
                </a:rPr>
                <a:t>)</a:t>
              </a:r>
              <a:endParaRPr lang="en-AU" sz="1400" dirty="0">
                <a:ea typeface="ＭＳ Ｐゴシック" pitchFamily="34" charset="-128"/>
              </a:endParaRPr>
            </a:p>
          </p:txBody>
        </p:sp>
      </p:grpSp>
      <p:sp>
        <p:nvSpPr>
          <p:cNvPr id="33800" name="TextBox 35"/>
          <p:cNvSpPr txBox="1">
            <a:spLocks noChangeArrowheads="1"/>
          </p:cNvSpPr>
          <p:nvPr/>
        </p:nvSpPr>
        <p:spPr bwMode="auto">
          <a:xfrm>
            <a:off x="4236767" y="3332702"/>
            <a:ext cx="609600" cy="298834"/>
          </a:xfrm>
          <a:prstGeom prst="rect">
            <a:avLst/>
          </a:prstGeom>
          <a:noFill/>
          <a:ln w="9525">
            <a:noFill/>
            <a:miter lim="800000"/>
            <a:headEnd/>
            <a:tailEnd/>
          </a:ln>
        </p:spPr>
        <p:txBody>
          <a:bodyPr wrap="square">
            <a:spAutoFit/>
          </a:bodyPr>
          <a:lstStyle/>
          <a:p>
            <a:pPr algn="ctr"/>
            <a:r>
              <a:rPr lang="en-US" sz="1800" dirty="0" smtClean="0">
                <a:solidFill>
                  <a:srgbClr val="FF0000"/>
                </a:solidFill>
                <a:ea typeface="ＭＳ Ｐゴシック" pitchFamily="34" charset="-128"/>
              </a:rPr>
              <a:t>TC </a:t>
            </a:r>
          </a:p>
        </p:txBody>
      </p:sp>
      <p:pic>
        <p:nvPicPr>
          <p:cNvPr id="33801" name="Picture 6" descr="Hurricane Georges"/>
          <p:cNvPicPr>
            <a:picLocks noChangeAspect="1" noChangeArrowheads="1" noCrop="1"/>
          </p:cNvPicPr>
          <p:nvPr/>
        </p:nvPicPr>
        <p:blipFill>
          <a:blip r:embed="rId3" cstate="print"/>
          <a:srcRect/>
          <a:stretch>
            <a:fillRect/>
          </a:stretch>
        </p:blipFill>
        <p:spPr bwMode="auto">
          <a:xfrm>
            <a:off x="3946524" y="875905"/>
            <a:ext cx="1247775" cy="881098"/>
          </a:xfrm>
          <a:prstGeom prst="rect">
            <a:avLst/>
          </a:prstGeom>
          <a:noFill/>
          <a:ln w="9525">
            <a:noFill/>
            <a:miter lim="800000"/>
            <a:headEnd/>
            <a:tailEnd/>
          </a:ln>
        </p:spPr>
      </p:pic>
      <p:sp>
        <p:nvSpPr>
          <p:cNvPr id="33798" name="Line 116"/>
          <p:cNvSpPr>
            <a:spLocks noChangeShapeType="1"/>
          </p:cNvSpPr>
          <p:nvPr/>
        </p:nvSpPr>
        <p:spPr bwMode="auto">
          <a:xfrm flipV="1">
            <a:off x="4551544" y="2925395"/>
            <a:ext cx="0" cy="447499"/>
          </a:xfrm>
          <a:prstGeom prst="line">
            <a:avLst/>
          </a:prstGeom>
          <a:noFill/>
          <a:ln w="76200">
            <a:solidFill>
              <a:srgbClr val="FF0000"/>
            </a:solidFill>
            <a:round/>
            <a:headEnd/>
            <a:tailEnd type="triangle" w="med" len="med"/>
          </a:ln>
        </p:spPr>
        <p:txBody>
          <a:bodyPr/>
          <a:lstStyle/>
          <a:p>
            <a:endParaRPr lang="en-AU"/>
          </a:p>
        </p:txBody>
      </p:sp>
      <p:sp>
        <p:nvSpPr>
          <p:cNvPr id="33799" name="TextBox 35"/>
          <p:cNvSpPr txBox="1">
            <a:spLocks noChangeArrowheads="1"/>
          </p:cNvSpPr>
          <p:nvPr/>
        </p:nvSpPr>
        <p:spPr bwMode="auto">
          <a:xfrm>
            <a:off x="375663" y="3203617"/>
            <a:ext cx="3615915" cy="338554"/>
          </a:xfrm>
          <a:prstGeom prst="rect">
            <a:avLst/>
          </a:prstGeom>
          <a:solidFill>
            <a:srgbClr val="FF0000">
              <a:alpha val="20000"/>
            </a:srgbClr>
          </a:solidFill>
          <a:ln w="9525">
            <a:noFill/>
            <a:miter lim="800000"/>
            <a:headEnd/>
            <a:tailEnd/>
          </a:ln>
        </p:spPr>
        <p:txBody>
          <a:bodyPr wrap="square">
            <a:spAutoFit/>
          </a:bodyPr>
          <a:lstStyle/>
          <a:p>
            <a:r>
              <a:rPr lang="en-US" dirty="0" smtClean="0">
                <a:solidFill>
                  <a:srgbClr val="FF0000"/>
                </a:solidFill>
                <a:ea typeface="ＭＳ Ｐゴシック" pitchFamily="34" charset="-128"/>
              </a:rPr>
              <a:t> 1.  Where </a:t>
            </a:r>
            <a:r>
              <a:rPr lang="en-US" dirty="0" err="1" smtClean="0">
                <a:solidFill>
                  <a:srgbClr val="FF0000"/>
                </a:solidFill>
                <a:ea typeface="ＭＳ Ｐゴシック" pitchFamily="34" charset="-128"/>
              </a:rPr>
              <a:t>postSST</a:t>
            </a:r>
            <a:r>
              <a:rPr lang="en-US" dirty="0" smtClean="0">
                <a:solidFill>
                  <a:srgbClr val="FF0000"/>
                </a:solidFill>
                <a:ea typeface="ＭＳ Ｐゴシック" pitchFamily="34" charset="-128"/>
              </a:rPr>
              <a:t> </a:t>
            </a:r>
            <a:r>
              <a:rPr lang="en-US" dirty="0">
                <a:solidFill>
                  <a:srgbClr val="FF0000"/>
                </a:solidFill>
                <a:ea typeface="ＭＳ Ｐゴシック" pitchFamily="34" charset="-128"/>
              </a:rPr>
              <a:t>– </a:t>
            </a:r>
            <a:r>
              <a:rPr lang="en-US" dirty="0" err="1" smtClean="0">
                <a:solidFill>
                  <a:srgbClr val="FF0000"/>
                </a:solidFill>
                <a:ea typeface="ＭＳ Ｐゴシック" pitchFamily="34" charset="-128"/>
              </a:rPr>
              <a:t>preSST</a:t>
            </a:r>
            <a:r>
              <a:rPr lang="en-US" dirty="0" smtClean="0">
                <a:solidFill>
                  <a:srgbClr val="FF0000"/>
                </a:solidFill>
                <a:ea typeface="ＭＳ Ｐゴシック" pitchFamily="34" charset="-128"/>
              </a:rPr>
              <a:t> &gt; 1</a:t>
            </a:r>
            <a:r>
              <a:rPr lang="en-US" baseline="30000" dirty="0" smtClean="0">
                <a:solidFill>
                  <a:srgbClr val="FF0000"/>
                </a:solidFill>
                <a:latin typeface="Symbol" pitchFamily="18" charset="2"/>
                <a:ea typeface="ＭＳ Ｐゴシック" pitchFamily="34" charset="-128"/>
              </a:rPr>
              <a:t>0</a:t>
            </a:r>
            <a:r>
              <a:rPr lang="en-US" dirty="0" smtClean="0">
                <a:solidFill>
                  <a:srgbClr val="FF0000"/>
                </a:solidFill>
                <a:ea typeface="ＭＳ Ｐゴシック" pitchFamily="34" charset="-128"/>
              </a:rPr>
              <a:t>C</a:t>
            </a:r>
            <a:endParaRPr lang="en-AU" dirty="0">
              <a:solidFill>
                <a:srgbClr val="FF0000"/>
              </a:solidFill>
              <a:ea typeface="ＭＳ Ｐゴシック" pitchFamily="34" charset="-128"/>
            </a:endParaRPr>
          </a:p>
        </p:txBody>
      </p:sp>
      <p:sp>
        <p:nvSpPr>
          <p:cNvPr id="138" name="TextBox 35"/>
          <p:cNvSpPr txBox="1">
            <a:spLocks noChangeArrowheads="1"/>
          </p:cNvSpPr>
          <p:nvPr/>
        </p:nvSpPr>
        <p:spPr bwMode="auto">
          <a:xfrm>
            <a:off x="4900599" y="3203617"/>
            <a:ext cx="3944951" cy="338554"/>
          </a:xfrm>
          <a:prstGeom prst="rect">
            <a:avLst/>
          </a:prstGeom>
          <a:solidFill>
            <a:srgbClr val="FF0000">
              <a:alpha val="20000"/>
            </a:srgbClr>
          </a:solidFill>
          <a:ln w="9525">
            <a:noFill/>
            <a:miter lim="800000"/>
            <a:headEnd/>
            <a:tailEnd/>
          </a:ln>
        </p:spPr>
        <p:txBody>
          <a:bodyPr wrap="square">
            <a:spAutoFit/>
          </a:bodyPr>
          <a:lstStyle/>
          <a:p>
            <a:pPr algn="ctr"/>
            <a:r>
              <a:rPr lang="en-US" dirty="0" smtClean="0">
                <a:solidFill>
                  <a:srgbClr val="FF0000"/>
                </a:solidFill>
                <a:ea typeface="ＭＳ Ｐゴシック" pitchFamily="34" charset="-128"/>
              </a:rPr>
              <a:t> 2.  Within TC ‘footprint’ (gale wind zone)</a:t>
            </a:r>
            <a:endParaRPr lang="en-AU" dirty="0">
              <a:solidFill>
                <a:srgbClr val="FF0000"/>
              </a:solidFill>
              <a:ea typeface="ＭＳ Ｐゴシック" pitchFamily="34" charset="-128"/>
            </a:endParaRPr>
          </a:p>
        </p:txBody>
      </p:sp>
      <p:sp>
        <p:nvSpPr>
          <p:cNvPr id="33828" name="TextBox 33827"/>
          <p:cNvSpPr txBox="1"/>
          <p:nvPr/>
        </p:nvSpPr>
        <p:spPr>
          <a:xfrm>
            <a:off x="1153437" y="5416060"/>
            <a:ext cx="7715830" cy="276999"/>
          </a:xfrm>
          <a:prstGeom prst="rect">
            <a:avLst/>
          </a:prstGeom>
          <a:noFill/>
        </p:spPr>
        <p:txBody>
          <a:bodyPr wrap="none" rtlCol="0">
            <a:spAutoFit/>
          </a:bodyPr>
          <a:lstStyle/>
          <a:p>
            <a:r>
              <a:rPr lang="en-US" sz="1200" b="1" dirty="0" smtClean="0"/>
              <a:t>Ingrid 2005		    Larry 2006	        Hamish 2009	             </a:t>
            </a:r>
            <a:r>
              <a:rPr lang="en-US" sz="1200" b="1" dirty="0" err="1" smtClean="0"/>
              <a:t>Yasi</a:t>
            </a:r>
            <a:r>
              <a:rPr lang="en-US" sz="1200" b="1" dirty="0" smtClean="0"/>
              <a:t> / Anthony 2011</a:t>
            </a:r>
            <a:endParaRPr lang="en-US" sz="1200" b="1" dirty="0"/>
          </a:p>
        </p:txBody>
      </p:sp>
      <p:pic>
        <p:nvPicPr>
          <p:cNvPr id="4099" name="Picture 3"/>
          <p:cNvPicPr>
            <a:picLocks noChangeAspect="1" noChangeArrowheads="1"/>
          </p:cNvPicPr>
          <p:nvPr/>
        </p:nvPicPr>
        <p:blipFill>
          <a:blip r:embed="rId4" cstate="print"/>
          <a:srcRect/>
          <a:stretch>
            <a:fillRect/>
          </a:stretch>
        </p:blipFill>
        <p:spPr bwMode="auto">
          <a:xfrm>
            <a:off x="358815" y="4030767"/>
            <a:ext cx="8785185" cy="2081048"/>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rot="16200000">
            <a:off x="-180975" y="4845336"/>
            <a:ext cx="723900" cy="361950"/>
          </a:xfrm>
          <a:prstGeom prst="rect">
            <a:avLst/>
          </a:prstGeom>
          <a:noFill/>
          <a:ln w="9525">
            <a:noFill/>
            <a:miter lim="800000"/>
            <a:headEnd/>
            <a:tailEnd/>
          </a:ln>
        </p:spPr>
      </p:pic>
      <p:cxnSp>
        <p:nvCxnSpPr>
          <p:cNvPr id="33827" name="Straight Arrow Connector 33826"/>
          <p:cNvCxnSpPr/>
          <p:nvPr/>
        </p:nvCxnSpPr>
        <p:spPr>
          <a:xfrm rot="5400000">
            <a:off x="-17360" y="3790708"/>
            <a:ext cx="1006997" cy="555587"/>
          </a:xfrm>
          <a:prstGeom prst="straightConnector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4101" name="Picture 5"/>
          <p:cNvPicPr>
            <a:picLocks noChangeAspect="1" noChangeArrowheads="1"/>
          </p:cNvPicPr>
          <p:nvPr/>
        </p:nvPicPr>
        <p:blipFill>
          <a:blip r:embed="rId6" cstate="print"/>
          <a:srcRect/>
          <a:stretch>
            <a:fillRect/>
          </a:stretch>
        </p:blipFill>
        <p:spPr bwMode="auto">
          <a:xfrm>
            <a:off x="2312587" y="6115050"/>
            <a:ext cx="4657725" cy="742950"/>
          </a:xfrm>
          <a:prstGeom prst="rect">
            <a:avLst/>
          </a:prstGeom>
          <a:noFill/>
          <a:ln w="9525">
            <a:noFill/>
            <a:miter lim="800000"/>
            <a:headEnd/>
            <a:tailEnd/>
          </a:ln>
        </p:spPr>
      </p:pic>
      <p:sp>
        <p:nvSpPr>
          <p:cNvPr id="124" name="TextBox 123"/>
          <p:cNvSpPr txBox="1"/>
          <p:nvPr/>
        </p:nvSpPr>
        <p:spPr>
          <a:xfrm>
            <a:off x="1284790" y="3703898"/>
            <a:ext cx="7512249" cy="338554"/>
          </a:xfrm>
          <a:prstGeom prst="rect">
            <a:avLst/>
          </a:prstGeom>
          <a:noFill/>
        </p:spPr>
        <p:txBody>
          <a:bodyPr wrap="none" rtlCol="0">
            <a:spAutoFit/>
          </a:bodyPr>
          <a:lstStyle/>
          <a:p>
            <a:r>
              <a:rPr lang="en-AU" dirty="0" smtClean="0"/>
              <a:t>Ingrid		     Larry		        Hamish	         </a:t>
            </a:r>
            <a:r>
              <a:rPr lang="en-AU" dirty="0" err="1" smtClean="0"/>
              <a:t>Yasi</a:t>
            </a:r>
            <a:r>
              <a:rPr lang="en-AU" dirty="0" smtClean="0"/>
              <a:t> (Anthony)</a:t>
            </a:r>
            <a:endParaRPr lang="en-AU" dirty="0"/>
          </a:p>
        </p:txBody>
      </p:sp>
    </p:spTree>
    <p:extLst>
      <p:ext uri="{BB962C8B-B14F-4D97-AF65-F5344CB8AC3E}">
        <p14:creationId xmlns:p14="http://schemas.microsoft.com/office/powerpoint/2010/main" val="1653771345"/>
      </p:ext>
    </p:extLst>
  </p:cSld>
  <p:clrMapOvr>
    <a:masterClrMapping/>
  </p:clrMapOvr>
  <p:transition advTm="44741"/>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dirty="0">
              <a:latin typeface="Times New Roman" pitchFamily="18" charset="0"/>
            </a:endParaRPr>
          </a:p>
        </p:txBody>
      </p:sp>
      <p:sp>
        <p:nvSpPr>
          <p:cNvPr id="24" name="Rectangle 3"/>
          <p:cNvSpPr>
            <a:spLocks noChangeArrowheads="1"/>
          </p:cNvSpPr>
          <p:nvPr/>
        </p:nvSpPr>
        <p:spPr bwMode="auto">
          <a:xfrm>
            <a:off x="217488" y="60920"/>
            <a:ext cx="8628062" cy="646331"/>
          </a:xfrm>
          <a:prstGeom prst="rect">
            <a:avLst/>
          </a:prstGeom>
          <a:noFill/>
          <a:ln w="12700">
            <a:noFill/>
            <a:miter lim="800000"/>
            <a:headEnd type="none" w="sm" len="sm"/>
            <a:tailEnd type="none" w="sm" len="sm"/>
          </a:ln>
        </p:spPr>
        <p:txBody>
          <a:bodyPr>
            <a:spAutoFit/>
          </a:bodyPr>
          <a:lstStyle/>
          <a:p>
            <a:pPr eaLnBrk="0" hangingPunct="0">
              <a:defRPr/>
            </a:pPr>
            <a:r>
              <a:rPr lang="en-AU" sz="3600" b="1" dirty="0" smtClean="0">
                <a:solidFill>
                  <a:srgbClr val="FF0000"/>
                </a:solidFill>
                <a:latin typeface="+mj-lt"/>
              </a:rPr>
              <a:t>3. Quantify TC net effect…</a:t>
            </a:r>
            <a:endParaRPr lang="en-AU" sz="3600" b="1" dirty="0">
              <a:solidFill>
                <a:srgbClr val="FF0000"/>
              </a:solidFill>
              <a:latin typeface="+mj-lt"/>
            </a:endParaRPr>
          </a:p>
        </p:txBody>
      </p:sp>
      <p:pic>
        <p:nvPicPr>
          <p:cNvPr id="2050" name="Picture 2"/>
          <p:cNvPicPr>
            <a:picLocks noChangeAspect="1" noChangeArrowheads="1"/>
          </p:cNvPicPr>
          <p:nvPr/>
        </p:nvPicPr>
        <p:blipFill>
          <a:blip r:embed="rId2" cstate="print"/>
          <a:srcRect/>
          <a:stretch>
            <a:fillRect/>
          </a:stretch>
        </p:blipFill>
        <p:spPr bwMode="auto">
          <a:xfrm>
            <a:off x="302695" y="2222353"/>
            <a:ext cx="4220680" cy="3173212"/>
          </a:xfrm>
          <a:prstGeom prst="rect">
            <a:avLst/>
          </a:prstGeom>
          <a:noFill/>
          <a:ln w="9525">
            <a:noFill/>
            <a:miter lim="800000"/>
            <a:headEnd/>
            <a:tailEnd/>
          </a:ln>
        </p:spPr>
      </p:pic>
      <p:sp>
        <p:nvSpPr>
          <p:cNvPr id="20" name="Rectangle 48"/>
          <p:cNvSpPr>
            <a:spLocks noChangeArrowheads="1"/>
          </p:cNvSpPr>
          <p:nvPr/>
        </p:nvSpPr>
        <p:spPr bwMode="auto">
          <a:xfrm>
            <a:off x="0" y="867581"/>
            <a:ext cx="9144000" cy="738664"/>
          </a:xfrm>
          <a:prstGeom prst="rect">
            <a:avLst/>
          </a:prstGeom>
          <a:solidFill>
            <a:schemeClr val="bg1">
              <a:alpha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2100" b="1" i="0" u="none" strike="noStrike" cap="none" normalizeH="0" baseline="0" dirty="0" smtClean="0">
                <a:ln>
                  <a:noFill/>
                </a:ln>
                <a:effectLst/>
                <a:latin typeface="+mj-lt"/>
                <a:ea typeface="Calibri" pitchFamily="34" charset="0"/>
                <a:cs typeface="Arial" pitchFamily="34" charset="0"/>
              </a:rPr>
              <a:t>N</a:t>
            </a:r>
            <a:r>
              <a:rPr kumimoji="0" lang="en-US" sz="2100" b="1" i="0" u="none" strike="noStrike" cap="none" normalizeH="0" baseline="0" dirty="0" smtClean="0" bmk="">
                <a:ln>
                  <a:noFill/>
                </a:ln>
                <a:effectLst/>
                <a:latin typeface="+mj-lt"/>
                <a:ea typeface="Calibri" pitchFamily="34" charset="0"/>
                <a:cs typeface="Arial" pitchFamily="34" charset="0"/>
              </a:rPr>
              <a:t>EI</a:t>
            </a:r>
            <a:r>
              <a:rPr kumimoji="0" lang="en-US" sz="2100" b="0" i="0" u="none" strike="noStrike" cap="none" normalizeH="0" baseline="0" dirty="0" smtClean="0" bmk="">
                <a:ln>
                  <a:noFill/>
                </a:ln>
                <a:solidFill>
                  <a:schemeClr val="tx1"/>
                </a:solidFill>
                <a:effectLst/>
                <a:latin typeface="+mj-lt"/>
                <a:ea typeface="Calibri" pitchFamily="34" charset="0"/>
                <a:cs typeface="Arial" pitchFamily="34" charset="0"/>
              </a:rPr>
              <a:t> =</a:t>
            </a:r>
            <a:r>
              <a:rPr kumimoji="0" lang="en-US" sz="2100" b="0" i="0" u="none" strike="noStrike" cap="none" normalizeH="0" dirty="0" smtClean="0" bmk="">
                <a:ln>
                  <a:noFill/>
                </a:ln>
                <a:solidFill>
                  <a:schemeClr val="tx1"/>
                </a:solidFill>
                <a:effectLst/>
                <a:latin typeface="+mj-lt"/>
                <a:ea typeface="Calibri" pitchFamily="34" charset="0"/>
                <a:cs typeface="Arial" pitchFamily="34" charset="0"/>
              </a:rPr>
              <a:t>  </a:t>
            </a:r>
            <a:r>
              <a:rPr kumimoji="0" lang="en-US" sz="2100" b="0" i="0" u="sng" strike="noStrike" cap="none" normalizeH="0" baseline="0" dirty="0" smtClean="0" bmk="">
                <a:ln>
                  <a:noFill/>
                </a:ln>
                <a:solidFill>
                  <a:srgbClr val="0070C0"/>
                </a:solidFill>
                <a:effectLst/>
                <a:latin typeface="+mj-lt"/>
                <a:ea typeface="Calibri" pitchFamily="34" charset="0"/>
                <a:cs typeface="Arial" pitchFamily="34" charset="0"/>
              </a:rPr>
              <a:t>Total reef area cool wake  </a:t>
            </a:r>
            <a:r>
              <a:rPr kumimoji="0" lang="en-US" sz="2100" b="0" i="0" u="sng" strike="noStrike" cap="none" normalizeH="0" baseline="0" dirty="0" smtClean="0" bmk="">
                <a:ln>
                  <a:noFill/>
                </a:ln>
                <a:solidFill>
                  <a:schemeClr val="tx1"/>
                </a:solidFill>
                <a:effectLst/>
                <a:latin typeface="+mj-lt"/>
                <a:ea typeface="Calibri" pitchFamily="34" charset="0"/>
                <a:cs typeface="Arial" pitchFamily="34" charset="0"/>
              </a:rPr>
              <a:t>– </a:t>
            </a:r>
            <a:r>
              <a:rPr kumimoji="0" lang="en-US" sz="2100" b="0" i="0" u="sng" strike="noStrike" cap="none" normalizeH="0" baseline="0" dirty="0" smtClean="0" bmk="">
                <a:ln>
                  <a:noFill/>
                </a:ln>
                <a:solidFill>
                  <a:srgbClr val="FF0000"/>
                </a:solidFill>
                <a:effectLst/>
                <a:latin typeface="+mj-lt"/>
                <a:ea typeface="Calibri" pitchFamily="34" charset="0"/>
                <a:cs typeface="Arial" pitchFamily="34" charset="0"/>
              </a:rPr>
              <a:t>Total reef area wave zone</a:t>
            </a:r>
            <a:r>
              <a:rPr kumimoji="0" lang="en-US" sz="2100" b="0" i="0" u="none" strike="noStrike" cap="none" normalizeH="0" baseline="0" dirty="0" smtClean="0" bmk="">
                <a:ln>
                  <a:noFill/>
                </a:ln>
                <a:solidFill>
                  <a:srgbClr val="FF0000"/>
                </a:solidFill>
                <a:effectLst/>
                <a:latin typeface="+mj-lt"/>
                <a:ea typeface="Calibri" pitchFamily="34" charset="0"/>
                <a:cs typeface="Arial" pitchFamily="34" charset="0"/>
              </a:rPr>
              <a:t>  </a:t>
            </a:r>
            <a:r>
              <a:rPr kumimoji="0" lang="en-US" sz="2100" b="0" i="0" u="none" strike="noStrike" cap="none" normalizeH="0" baseline="0" dirty="0" smtClean="0" bmk="">
                <a:ln>
                  <a:noFill/>
                </a:ln>
                <a:solidFill>
                  <a:schemeClr val="tx1"/>
                </a:solidFill>
                <a:effectLst/>
                <a:latin typeface="+mj-lt"/>
                <a:ea typeface="Calibri" pitchFamily="34" charset="0"/>
                <a:cs typeface="Arial" pitchFamily="34" charset="0"/>
              </a:rPr>
              <a:t>X 100</a:t>
            </a:r>
            <a:endParaRPr kumimoji="0" lang="en-AU" sz="2100" b="0" i="0" u="none" strike="noStrike" cap="none" normalizeH="0" baseline="0" dirty="0" smtClean="0">
              <a:ln>
                <a:noFill/>
              </a:ln>
              <a:solidFill>
                <a:schemeClr val="tx1"/>
              </a:solidFill>
              <a:effectLst/>
              <a:latin typeface="+mj-lt"/>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2100" b="0" i="0" u="none" strike="noStrike" cap="none" normalizeH="0" baseline="0" dirty="0" smtClean="0" bmk="OLE_LINK1">
                <a:ln>
                  <a:noFill/>
                </a:ln>
                <a:solidFill>
                  <a:schemeClr val="tx1"/>
                </a:solidFill>
                <a:effectLst/>
                <a:latin typeface="+mj-lt"/>
                <a:ea typeface="Calibri" pitchFamily="34" charset="0"/>
                <a:cs typeface="Arial" pitchFamily="34" charset="0"/>
              </a:rPr>
              <a:t>			</a:t>
            </a:r>
            <a:r>
              <a:rPr kumimoji="0" lang="en-US" sz="2100" b="0" i="0" u="none" strike="noStrike" cap="none" normalizeH="0" baseline="0" dirty="0" smtClean="0" bmk="OLE_LINK1">
                <a:ln>
                  <a:noFill/>
                </a:ln>
                <a:solidFill>
                  <a:srgbClr val="0070C0"/>
                </a:solidFill>
                <a:effectLst/>
                <a:latin typeface="+mj-lt"/>
                <a:ea typeface="Calibri" pitchFamily="34" charset="0"/>
                <a:cs typeface="Arial" pitchFamily="34" charset="0"/>
              </a:rPr>
              <a:t>Total reef area cool wake</a:t>
            </a:r>
            <a:endParaRPr kumimoji="0" lang="en-US" sz="2100" b="0" i="0" u="none" strike="noStrike" cap="none" normalizeH="0" baseline="0" dirty="0" smtClean="0">
              <a:ln>
                <a:noFill/>
              </a:ln>
              <a:solidFill>
                <a:srgbClr val="0070C0"/>
              </a:solidFill>
              <a:effectLst/>
              <a:latin typeface="+mj-lt"/>
              <a:cs typeface="Arial" pitchFamily="34" charset="0"/>
            </a:endParaRPr>
          </a:p>
        </p:txBody>
      </p:sp>
      <p:sp>
        <p:nvSpPr>
          <p:cNvPr id="23" name="TextBox 22"/>
          <p:cNvSpPr txBox="1"/>
          <p:nvPr/>
        </p:nvSpPr>
        <p:spPr>
          <a:xfrm>
            <a:off x="552419" y="5469908"/>
            <a:ext cx="3570208" cy="646331"/>
          </a:xfrm>
          <a:prstGeom prst="rect">
            <a:avLst/>
          </a:prstGeom>
          <a:noFill/>
        </p:spPr>
        <p:txBody>
          <a:bodyPr wrap="none" rtlCol="0">
            <a:spAutoFit/>
          </a:bodyPr>
          <a:lstStyle/>
          <a:p>
            <a:r>
              <a:rPr lang="en-AU" sz="1800" dirty="0" smtClean="0"/>
              <a:t>More reefs damaged than cooled</a:t>
            </a:r>
          </a:p>
          <a:p>
            <a:r>
              <a:rPr lang="en-AU" sz="1800" dirty="0" smtClean="0">
                <a:solidFill>
                  <a:srgbClr val="FF0000"/>
                </a:solidFill>
              </a:rPr>
              <a:t>21.9% of GBR TCs</a:t>
            </a:r>
            <a:endParaRPr lang="en-AU" sz="1800" dirty="0">
              <a:solidFill>
                <a:srgbClr val="FF0000"/>
              </a:solidFill>
            </a:endParaRPr>
          </a:p>
        </p:txBody>
      </p:sp>
      <p:pic>
        <p:nvPicPr>
          <p:cNvPr id="2052" name="Picture 4"/>
          <p:cNvPicPr>
            <a:picLocks noChangeAspect="1" noChangeArrowheads="1"/>
          </p:cNvPicPr>
          <p:nvPr/>
        </p:nvPicPr>
        <p:blipFill>
          <a:blip r:embed="rId3" cstate="print"/>
          <a:srcRect/>
          <a:stretch>
            <a:fillRect/>
          </a:stretch>
        </p:blipFill>
        <p:spPr bwMode="auto">
          <a:xfrm>
            <a:off x="4733082" y="2822630"/>
            <a:ext cx="4179425" cy="3128494"/>
          </a:xfrm>
          <a:prstGeom prst="rect">
            <a:avLst/>
          </a:prstGeom>
          <a:noFill/>
          <a:ln w="9525">
            <a:noFill/>
            <a:miter lim="800000"/>
            <a:headEnd/>
            <a:tailEnd/>
          </a:ln>
        </p:spPr>
      </p:pic>
      <p:sp>
        <p:nvSpPr>
          <p:cNvPr id="26" name="TextBox 25"/>
          <p:cNvSpPr txBox="1"/>
          <p:nvPr/>
        </p:nvSpPr>
        <p:spPr>
          <a:xfrm>
            <a:off x="5043397" y="5968611"/>
            <a:ext cx="3570208" cy="646331"/>
          </a:xfrm>
          <a:prstGeom prst="rect">
            <a:avLst/>
          </a:prstGeom>
          <a:noFill/>
        </p:spPr>
        <p:txBody>
          <a:bodyPr wrap="none" rtlCol="0">
            <a:spAutoFit/>
          </a:bodyPr>
          <a:lstStyle/>
          <a:p>
            <a:r>
              <a:rPr lang="en-AU" sz="1800" dirty="0" smtClean="0"/>
              <a:t>More reefs cooled than damaged</a:t>
            </a:r>
          </a:p>
          <a:p>
            <a:r>
              <a:rPr lang="en-AU" sz="1800" dirty="0" smtClean="0">
                <a:solidFill>
                  <a:srgbClr val="FF0000"/>
                </a:solidFill>
              </a:rPr>
              <a:t>46.3% of GBR TCs</a:t>
            </a:r>
            <a:endParaRPr lang="en-AU" sz="1800" dirty="0">
              <a:solidFill>
                <a:srgbClr val="FF0000"/>
              </a:solidFill>
            </a:endParaRPr>
          </a:p>
        </p:txBody>
      </p:sp>
      <p:pic>
        <p:nvPicPr>
          <p:cNvPr id="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7177" y="1956120"/>
            <a:ext cx="2024507" cy="717013"/>
          </a:xfrm>
          <a:prstGeom prst="rect">
            <a:avLst/>
          </a:prstGeom>
          <a:noFill/>
          <a:ln w="3175">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3217762" y="2303362"/>
            <a:ext cx="1172116" cy="338554"/>
          </a:xfrm>
          <a:prstGeom prst="rect">
            <a:avLst/>
          </a:prstGeom>
          <a:noFill/>
        </p:spPr>
        <p:txBody>
          <a:bodyPr wrap="none" rtlCol="0">
            <a:spAutoFit/>
          </a:bodyPr>
          <a:lstStyle/>
          <a:p>
            <a:r>
              <a:rPr lang="en-AU" dirty="0" smtClean="0"/>
              <a:t>NEI = -143</a:t>
            </a:r>
            <a:endParaRPr lang="en-AU" dirty="0"/>
          </a:p>
        </p:txBody>
      </p:sp>
      <p:sp>
        <p:nvSpPr>
          <p:cNvPr id="29" name="TextBox 28"/>
          <p:cNvSpPr txBox="1"/>
          <p:nvPr/>
        </p:nvSpPr>
        <p:spPr>
          <a:xfrm>
            <a:off x="7467600" y="3439610"/>
            <a:ext cx="1109599" cy="338554"/>
          </a:xfrm>
          <a:prstGeom prst="rect">
            <a:avLst/>
          </a:prstGeom>
          <a:noFill/>
        </p:spPr>
        <p:txBody>
          <a:bodyPr wrap="none" rtlCol="0">
            <a:spAutoFit/>
          </a:bodyPr>
          <a:lstStyle/>
          <a:p>
            <a:r>
              <a:rPr lang="en-AU" dirty="0" smtClean="0"/>
              <a:t>NEI = +82</a:t>
            </a:r>
            <a:endParaRPr lang="en-AU" dirty="0"/>
          </a:p>
        </p:txBody>
      </p:sp>
      <p:sp>
        <p:nvSpPr>
          <p:cNvPr id="30" name="Rectangle 29"/>
          <p:cNvSpPr/>
          <p:nvPr/>
        </p:nvSpPr>
        <p:spPr>
          <a:xfrm>
            <a:off x="7900725" y="2310598"/>
            <a:ext cx="1091966" cy="523220"/>
          </a:xfrm>
          <a:prstGeom prst="rect">
            <a:avLst/>
          </a:prstGeom>
        </p:spPr>
        <p:txBody>
          <a:bodyPr wrap="none">
            <a:spAutoFit/>
          </a:bodyPr>
          <a:lstStyle/>
          <a:p>
            <a:r>
              <a:rPr lang="en-AU" sz="2800" dirty="0" smtClean="0"/>
              <a:t>+ NEI</a:t>
            </a:r>
          </a:p>
        </p:txBody>
      </p:sp>
      <p:sp>
        <p:nvSpPr>
          <p:cNvPr id="31" name="Rectangle 30"/>
          <p:cNvSpPr/>
          <p:nvPr/>
        </p:nvSpPr>
        <p:spPr>
          <a:xfrm>
            <a:off x="321237" y="1710643"/>
            <a:ext cx="1002197" cy="523220"/>
          </a:xfrm>
          <a:prstGeom prst="rect">
            <a:avLst/>
          </a:prstGeom>
        </p:spPr>
        <p:txBody>
          <a:bodyPr wrap="none">
            <a:spAutoFit/>
          </a:bodyPr>
          <a:lstStyle/>
          <a:p>
            <a:r>
              <a:rPr lang="en-AU" sz="2800" dirty="0" smtClean="0"/>
              <a:t>- NEI</a:t>
            </a:r>
          </a:p>
        </p:txBody>
      </p:sp>
    </p:spTree>
    <p:extLst>
      <p:ext uri="{BB962C8B-B14F-4D97-AF65-F5344CB8AC3E}">
        <p14:creationId xmlns:p14="http://schemas.microsoft.com/office/powerpoint/2010/main" val="746603299"/>
      </p:ext>
    </p:extLst>
  </p:cSld>
  <p:clrMapOvr>
    <a:masterClrMapping/>
  </p:clrMapOvr>
  <p:transition advTm="134067"/>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9"/>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sp>
        <p:nvSpPr>
          <p:cNvPr id="80899" name="Rectangle 3"/>
          <p:cNvSpPr>
            <a:spLocks noChangeArrowheads="1"/>
          </p:cNvSpPr>
          <p:nvPr/>
        </p:nvSpPr>
        <p:spPr bwMode="auto">
          <a:xfrm>
            <a:off x="206375" y="171450"/>
            <a:ext cx="8628063" cy="641350"/>
          </a:xfrm>
          <a:prstGeom prst="rect">
            <a:avLst/>
          </a:prstGeom>
          <a:noFill/>
          <a:ln w="12700">
            <a:noFill/>
            <a:miter lim="800000"/>
            <a:headEnd type="none" w="sm" len="sm"/>
            <a:tailEnd type="none" w="sm" len="sm"/>
          </a:ln>
        </p:spPr>
        <p:txBody>
          <a:bodyPr>
            <a:spAutoFit/>
          </a:bodyPr>
          <a:lstStyle/>
          <a:p>
            <a:pPr eaLnBrk="0" hangingPunct="0">
              <a:defRPr/>
            </a:pPr>
            <a:r>
              <a:rPr lang="en-AU" sz="3600" b="1" dirty="0" smtClean="0">
                <a:solidFill>
                  <a:srgbClr val="FF0000"/>
                </a:solidFill>
                <a:latin typeface="+mj-lt"/>
              </a:rPr>
              <a:t>Future work…</a:t>
            </a:r>
            <a:endParaRPr lang="en-AU" sz="3600" b="1" dirty="0">
              <a:solidFill>
                <a:srgbClr val="FF0000"/>
              </a:solidFill>
              <a:latin typeface="+mj-lt"/>
            </a:endParaRPr>
          </a:p>
        </p:txBody>
      </p:sp>
      <p:sp>
        <p:nvSpPr>
          <p:cNvPr id="44037" name="Text Box 11"/>
          <p:cNvSpPr txBox="1">
            <a:spLocks noChangeArrowheads="1"/>
          </p:cNvSpPr>
          <p:nvPr/>
        </p:nvSpPr>
        <p:spPr bwMode="auto">
          <a:xfrm>
            <a:off x="510646" y="1041444"/>
            <a:ext cx="4736428" cy="1785104"/>
          </a:xfrm>
          <a:prstGeom prst="rect">
            <a:avLst/>
          </a:prstGeom>
          <a:noFill/>
          <a:ln w="9525">
            <a:noFill/>
            <a:miter lim="800000"/>
            <a:headEnd/>
            <a:tailEnd/>
          </a:ln>
        </p:spPr>
        <p:txBody>
          <a:bodyPr wrap="square">
            <a:spAutoFit/>
          </a:bodyPr>
          <a:lstStyle/>
          <a:p>
            <a:pPr algn="r"/>
            <a:r>
              <a:rPr lang="en-AU" sz="2000" dirty="0" smtClean="0"/>
              <a:t>Reduce false positives in TC wave damage zone by considering structural vulnerability –</a:t>
            </a:r>
          </a:p>
          <a:p>
            <a:pPr algn="r"/>
            <a:endParaRPr lang="en-AU" sz="1000" dirty="0" smtClean="0"/>
          </a:p>
          <a:p>
            <a:pPr algn="r"/>
            <a:r>
              <a:rPr lang="en-AU" sz="2000" i="1" dirty="0" smtClean="0">
                <a:solidFill>
                  <a:schemeClr val="bg1">
                    <a:lumMod val="50000"/>
                  </a:schemeClr>
                </a:solidFill>
              </a:rPr>
              <a:t>Collaboration with Macquarie Uni</a:t>
            </a:r>
          </a:p>
          <a:p>
            <a:pPr algn="r"/>
            <a:endParaRPr lang="en-AU" sz="2000" dirty="0" smtClean="0"/>
          </a:p>
        </p:txBody>
      </p:sp>
      <p:pic>
        <p:nvPicPr>
          <p:cNvPr id="5" name="Picture 9"/>
          <p:cNvPicPr>
            <a:picLocks noChangeAspect="1" noChangeArrowheads="1"/>
          </p:cNvPicPr>
          <p:nvPr/>
        </p:nvPicPr>
        <p:blipFill>
          <a:blip r:embed="rId2" cstate="print"/>
          <a:srcRect/>
          <a:stretch>
            <a:fillRect/>
          </a:stretch>
        </p:blipFill>
        <p:spPr bwMode="auto">
          <a:xfrm>
            <a:off x="5367646" y="260443"/>
            <a:ext cx="3622888" cy="4025432"/>
          </a:xfrm>
          <a:prstGeom prst="rect">
            <a:avLst/>
          </a:prstGeom>
          <a:noFill/>
          <a:ln w="9525">
            <a:solidFill>
              <a:schemeClr val="tx1"/>
            </a:solidFill>
            <a:miter lim="800000"/>
            <a:headEnd/>
            <a:tailEnd/>
          </a:ln>
        </p:spPr>
      </p:pic>
      <p:sp>
        <p:nvSpPr>
          <p:cNvPr id="6" name="Rectangle 11"/>
          <p:cNvSpPr>
            <a:spLocks noChangeArrowheads="1"/>
          </p:cNvSpPr>
          <p:nvPr/>
        </p:nvSpPr>
        <p:spPr bwMode="auto">
          <a:xfrm>
            <a:off x="7091498" y="4280162"/>
            <a:ext cx="2004075" cy="246221"/>
          </a:xfrm>
          <a:prstGeom prst="rect">
            <a:avLst/>
          </a:prstGeom>
          <a:noFill/>
          <a:ln w="9525">
            <a:noFill/>
            <a:miter lim="800000"/>
            <a:headEnd/>
            <a:tailEnd/>
          </a:ln>
        </p:spPr>
        <p:txBody>
          <a:bodyPr wrap="none">
            <a:spAutoFit/>
          </a:bodyPr>
          <a:lstStyle/>
          <a:p>
            <a:r>
              <a:rPr lang="en-US" sz="1000" dirty="0" err="1"/>
              <a:t>Madin</a:t>
            </a:r>
            <a:r>
              <a:rPr lang="en-US" sz="1000" dirty="0"/>
              <a:t> et al </a:t>
            </a:r>
            <a:r>
              <a:rPr lang="en-US" sz="1000" i="1" dirty="0"/>
              <a:t>Biology Letters </a:t>
            </a:r>
            <a:r>
              <a:rPr lang="en-US" sz="1000" dirty="0"/>
              <a:t>2008</a:t>
            </a:r>
          </a:p>
        </p:txBody>
      </p:sp>
      <p:sp>
        <p:nvSpPr>
          <p:cNvPr id="7" name="Text Box 11"/>
          <p:cNvSpPr txBox="1">
            <a:spLocks noChangeArrowheads="1"/>
          </p:cNvSpPr>
          <p:nvPr/>
        </p:nvSpPr>
        <p:spPr bwMode="auto">
          <a:xfrm>
            <a:off x="3859486" y="4852356"/>
            <a:ext cx="5082639" cy="1446550"/>
          </a:xfrm>
          <a:prstGeom prst="rect">
            <a:avLst/>
          </a:prstGeom>
          <a:noFill/>
          <a:ln w="9525">
            <a:noFill/>
            <a:miter lim="800000"/>
            <a:headEnd/>
            <a:tailEnd/>
          </a:ln>
        </p:spPr>
        <p:txBody>
          <a:bodyPr wrap="square">
            <a:spAutoFit/>
          </a:bodyPr>
          <a:lstStyle/>
          <a:p>
            <a:r>
              <a:rPr lang="en-AU" sz="2000" dirty="0" smtClean="0"/>
              <a:t>Improve damage thresholds by assessing relationships with more field data–</a:t>
            </a:r>
          </a:p>
          <a:p>
            <a:endParaRPr lang="en-AU" sz="800" i="1" dirty="0" smtClean="0">
              <a:solidFill>
                <a:schemeClr val="bg1">
                  <a:lumMod val="50000"/>
                </a:schemeClr>
              </a:solidFill>
            </a:endParaRPr>
          </a:p>
          <a:p>
            <a:r>
              <a:rPr lang="en-AU" sz="2000" i="1" dirty="0" smtClean="0">
                <a:solidFill>
                  <a:schemeClr val="bg1">
                    <a:lumMod val="50000"/>
                  </a:schemeClr>
                </a:solidFill>
              </a:rPr>
              <a:t>Collaboration with GBRMPA</a:t>
            </a:r>
          </a:p>
          <a:p>
            <a:endParaRPr lang="en-AU" sz="2000" dirty="0" smtClean="0"/>
          </a:p>
        </p:txBody>
      </p:sp>
      <p:pic>
        <p:nvPicPr>
          <p:cNvPr id="3075" name="Picture 3"/>
          <p:cNvPicPr>
            <a:picLocks noChangeAspect="1" noChangeArrowheads="1"/>
          </p:cNvPicPr>
          <p:nvPr/>
        </p:nvPicPr>
        <p:blipFill>
          <a:blip r:embed="rId3" cstate="print"/>
          <a:srcRect/>
          <a:stretch>
            <a:fillRect/>
          </a:stretch>
        </p:blipFill>
        <p:spPr bwMode="auto">
          <a:xfrm>
            <a:off x="282721" y="2838157"/>
            <a:ext cx="3434256" cy="3814499"/>
          </a:xfrm>
          <a:prstGeom prst="rect">
            <a:avLst/>
          </a:prstGeom>
          <a:noFill/>
          <a:ln w="9525">
            <a:solidFill>
              <a:schemeClr val="tx1"/>
            </a:solidFill>
            <a:miter lim="800000"/>
            <a:headEnd/>
            <a:tailEnd/>
          </a:ln>
        </p:spPr>
      </p:pic>
      <p:sp>
        <p:nvSpPr>
          <p:cNvPr id="12" name="TextBox 11"/>
          <p:cNvSpPr txBox="1"/>
          <p:nvPr/>
        </p:nvSpPr>
        <p:spPr>
          <a:xfrm>
            <a:off x="1995055" y="2897580"/>
            <a:ext cx="1496291" cy="584775"/>
          </a:xfrm>
          <a:prstGeom prst="rect">
            <a:avLst/>
          </a:prstGeom>
          <a:noFill/>
        </p:spPr>
        <p:txBody>
          <a:bodyPr wrap="square" rtlCol="0">
            <a:spAutoFit/>
          </a:bodyPr>
          <a:lstStyle/>
          <a:p>
            <a:r>
              <a:rPr lang="en-AU" dirty="0" smtClean="0"/>
              <a:t>GBRMPA </a:t>
            </a:r>
            <a:r>
              <a:rPr lang="en-AU" dirty="0" err="1" smtClean="0"/>
              <a:t>Yasi</a:t>
            </a:r>
            <a:r>
              <a:rPr lang="en-AU" dirty="0" smtClean="0"/>
              <a:t> survey, n=904</a:t>
            </a:r>
            <a:endParaRPr lang="en-AU" dirty="0"/>
          </a:p>
        </p:txBody>
      </p:sp>
      <p:pic>
        <p:nvPicPr>
          <p:cNvPr id="3076" name="Picture 4"/>
          <p:cNvPicPr>
            <a:picLocks noChangeAspect="1" noChangeArrowheads="1"/>
          </p:cNvPicPr>
          <p:nvPr/>
        </p:nvPicPr>
        <p:blipFill>
          <a:blip r:embed="rId4" cstate="print"/>
          <a:srcRect/>
          <a:stretch>
            <a:fillRect/>
          </a:stretch>
        </p:blipFill>
        <p:spPr bwMode="auto">
          <a:xfrm>
            <a:off x="393111" y="5185458"/>
            <a:ext cx="1099000" cy="1302938"/>
          </a:xfrm>
          <a:prstGeom prst="rect">
            <a:avLst/>
          </a:prstGeom>
          <a:noFill/>
          <a:ln w="6350">
            <a:solidFill>
              <a:schemeClr val="tx1"/>
            </a:solidFill>
            <a:miter lim="800000"/>
            <a:headEnd/>
            <a:tailEnd/>
          </a:ln>
        </p:spPr>
      </p:pic>
      <p:sp>
        <p:nvSpPr>
          <p:cNvPr id="14" name="Oval 13"/>
          <p:cNvSpPr/>
          <p:nvPr/>
        </p:nvSpPr>
        <p:spPr>
          <a:xfrm flipH="1" flipV="1">
            <a:off x="1608880" y="5810492"/>
            <a:ext cx="127321" cy="1273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p:cNvSpPr txBox="1"/>
          <p:nvPr/>
        </p:nvSpPr>
        <p:spPr>
          <a:xfrm>
            <a:off x="1701476" y="5613719"/>
            <a:ext cx="792205" cy="523220"/>
          </a:xfrm>
          <a:prstGeom prst="rect">
            <a:avLst/>
          </a:prstGeom>
          <a:noFill/>
        </p:spPr>
        <p:txBody>
          <a:bodyPr wrap="none" rtlCol="0">
            <a:spAutoFit/>
          </a:bodyPr>
          <a:lstStyle/>
          <a:p>
            <a:r>
              <a:rPr lang="en-AU" sz="1400" dirty="0" smtClean="0"/>
              <a:t>Survey </a:t>
            </a:r>
          </a:p>
          <a:p>
            <a:r>
              <a:rPr lang="en-AU" sz="1400" dirty="0" smtClean="0"/>
              <a:t>sites</a:t>
            </a:r>
            <a:endParaRPr lang="en-AU" sz="1400" dirty="0"/>
          </a:p>
        </p:txBody>
      </p:sp>
    </p:spTree>
    <p:extLst>
      <p:ext uri="{BB962C8B-B14F-4D97-AF65-F5344CB8AC3E}">
        <p14:creationId xmlns:p14="http://schemas.microsoft.com/office/powerpoint/2010/main" val="2856361091"/>
      </p:ext>
    </p:extLst>
  </p:cSld>
  <p:clrMapOvr>
    <a:masterClrMapping/>
  </p:clrMapOvr>
  <p:transition advTm="11438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9"/>
          <p:cNvSpPr>
            <a:spLocks noChangeArrowheads="1"/>
          </p:cNvSpPr>
          <p:nvPr/>
        </p:nvSpPr>
        <p:spPr bwMode="auto">
          <a:xfrm>
            <a:off x="0" y="0"/>
            <a:ext cx="9144000" cy="6858000"/>
          </a:xfrm>
          <a:prstGeom prst="rect">
            <a:avLst/>
          </a:prstGeom>
          <a:solidFill>
            <a:srgbClr val="C0EBFB"/>
          </a:solidFill>
          <a:ln w="9525">
            <a:noFill/>
            <a:miter lim="800000"/>
            <a:headEnd/>
            <a:tailEnd/>
          </a:ln>
        </p:spPr>
        <p:txBody>
          <a:bodyPr wrap="none" anchor="ctr"/>
          <a:lstStyle/>
          <a:p>
            <a:pPr algn="ctr" eaLnBrk="0" hangingPunct="0"/>
            <a:endParaRPr lang="en-US" sz="2400" b="1">
              <a:latin typeface="Times New Roman" pitchFamily="18" charset="0"/>
            </a:endParaRPr>
          </a:p>
        </p:txBody>
      </p:sp>
      <p:sp>
        <p:nvSpPr>
          <p:cNvPr id="80899" name="Rectangle 3"/>
          <p:cNvSpPr>
            <a:spLocks noChangeArrowheads="1"/>
          </p:cNvSpPr>
          <p:nvPr/>
        </p:nvSpPr>
        <p:spPr bwMode="auto">
          <a:xfrm>
            <a:off x="206375" y="171450"/>
            <a:ext cx="8628063" cy="641350"/>
          </a:xfrm>
          <a:prstGeom prst="rect">
            <a:avLst/>
          </a:prstGeom>
          <a:noFill/>
          <a:ln w="12700">
            <a:noFill/>
            <a:miter lim="800000"/>
            <a:headEnd type="none" w="sm" len="sm"/>
            <a:tailEnd type="none" w="sm" len="sm"/>
          </a:ln>
        </p:spPr>
        <p:txBody>
          <a:bodyPr>
            <a:spAutoFit/>
          </a:bodyPr>
          <a:lstStyle/>
          <a:p>
            <a:pPr eaLnBrk="0" hangingPunct="0">
              <a:defRPr/>
            </a:pPr>
            <a:r>
              <a:rPr lang="en-AU" sz="3600" b="1" dirty="0">
                <a:solidFill>
                  <a:srgbClr val="FF0000"/>
                </a:solidFill>
                <a:latin typeface="+mj-lt"/>
              </a:rPr>
              <a:t>Acknowledgements…</a:t>
            </a:r>
          </a:p>
        </p:txBody>
      </p:sp>
      <p:pic>
        <p:nvPicPr>
          <p:cNvPr id="44036" name="Picture 10" descr="uow_logo"/>
          <p:cNvPicPr>
            <a:picLocks noChangeAspect="1" noChangeArrowheads="1"/>
          </p:cNvPicPr>
          <p:nvPr/>
        </p:nvPicPr>
        <p:blipFill>
          <a:blip r:embed="rId2" cstate="print"/>
          <a:srcRect/>
          <a:stretch>
            <a:fillRect/>
          </a:stretch>
        </p:blipFill>
        <p:spPr bwMode="auto">
          <a:xfrm>
            <a:off x="784225" y="1110660"/>
            <a:ext cx="2232025" cy="400050"/>
          </a:xfrm>
          <a:prstGeom prst="rect">
            <a:avLst/>
          </a:prstGeom>
          <a:noFill/>
          <a:ln w="9525">
            <a:noFill/>
            <a:miter lim="800000"/>
            <a:headEnd/>
            <a:tailEnd/>
          </a:ln>
        </p:spPr>
      </p:pic>
      <p:sp>
        <p:nvSpPr>
          <p:cNvPr id="44037" name="Text Box 11"/>
          <p:cNvSpPr txBox="1">
            <a:spLocks noChangeArrowheads="1"/>
          </p:cNvSpPr>
          <p:nvPr/>
        </p:nvSpPr>
        <p:spPr bwMode="auto">
          <a:xfrm>
            <a:off x="3438525" y="1136795"/>
            <a:ext cx="5359801" cy="5078313"/>
          </a:xfrm>
          <a:prstGeom prst="rect">
            <a:avLst/>
          </a:prstGeom>
          <a:noFill/>
          <a:ln w="9525">
            <a:noFill/>
            <a:miter lim="800000"/>
            <a:headEnd/>
            <a:tailEnd/>
          </a:ln>
        </p:spPr>
        <p:txBody>
          <a:bodyPr wrap="none">
            <a:spAutoFit/>
          </a:bodyPr>
          <a:lstStyle/>
          <a:p>
            <a:r>
              <a:rPr lang="en-AU" dirty="0"/>
              <a:t>On-going </a:t>
            </a:r>
            <a:r>
              <a:rPr lang="en-AU" dirty="0" smtClean="0"/>
              <a:t>funding, equipment, technical support (MP, AC)</a:t>
            </a:r>
          </a:p>
          <a:p>
            <a:endParaRPr lang="en-AU" sz="400" dirty="0" smtClean="0"/>
          </a:p>
          <a:p>
            <a:endParaRPr lang="en-AU" dirty="0" smtClean="0"/>
          </a:p>
          <a:p>
            <a:endParaRPr lang="en-AU" dirty="0" smtClean="0"/>
          </a:p>
          <a:p>
            <a:r>
              <a:rPr lang="en-AU" dirty="0" smtClean="0"/>
              <a:t>On-going technical support (MP)</a:t>
            </a:r>
            <a:endParaRPr lang="en-AU" dirty="0"/>
          </a:p>
          <a:p>
            <a:endParaRPr lang="en-AU" dirty="0" smtClean="0"/>
          </a:p>
          <a:p>
            <a:endParaRPr lang="en-AU" dirty="0"/>
          </a:p>
          <a:p>
            <a:endParaRPr lang="en-AU" dirty="0"/>
          </a:p>
          <a:p>
            <a:r>
              <a:rPr lang="en-AU" dirty="0" smtClean="0"/>
              <a:t>PhD </a:t>
            </a:r>
            <a:r>
              <a:rPr lang="en-AU" dirty="0"/>
              <a:t>funding, equipment and </a:t>
            </a:r>
            <a:r>
              <a:rPr lang="en-AU" dirty="0" smtClean="0"/>
              <a:t>support (MP)</a:t>
            </a:r>
            <a:endParaRPr lang="en-AU" dirty="0"/>
          </a:p>
          <a:p>
            <a:endParaRPr lang="en-AU" dirty="0"/>
          </a:p>
          <a:p>
            <a:endParaRPr lang="en-AU" dirty="0" smtClean="0"/>
          </a:p>
          <a:p>
            <a:endParaRPr lang="en-AU" dirty="0"/>
          </a:p>
          <a:p>
            <a:r>
              <a:rPr lang="en-AU" dirty="0"/>
              <a:t>TC Ingrid survey, PhD </a:t>
            </a:r>
            <a:r>
              <a:rPr lang="en-AU" dirty="0" smtClean="0"/>
              <a:t>funding (MP)</a:t>
            </a:r>
            <a:endParaRPr lang="en-AU" dirty="0"/>
          </a:p>
          <a:p>
            <a:endParaRPr lang="en-AU" dirty="0"/>
          </a:p>
          <a:p>
            <a:endParaRPr lang="en-AU" dirty="0"/>
          </a:p>
          <a:p>
            <a:endParaRPr lang="en-AU" dirty="0"/>
          </a:p>
          <a:p>
            <a:r>
              <a:rPr lang="en-AU" dirty="0"/>
              <a:t>PhD </a:t>
            </a:r>
            <a:r>
              <a:rPr lang="en-AU" dirty="0" smtClean="0"/>
              <a:t>funding (MP)</a:t>
            </a:r>
            <a:endParaRPr lang="en-AU" dirty="0"/>
          </a:p>
          <a:p>
            <a:endParaRPr lang="en-AU" dirty="0"/>
          </a:p>
          <a:p>
            <a:endParaRPr lang="en-AU" dirty="0"/>
          </a:p>
          <a:p>
            <a:endParaRPr lang="en-AU" dirty="0"/>
          </a:p>
          <a:p>
            <a:r>
              <a:rPr lang="en-AU" dirty="0"/>
              <a:t>PhD </a:t>
            </a:r>
            <a:r>
              <a:rPr lang="en-AU" dirty="0" smtClean="0"/>
              <a:t>funding (MP)</a:t>
            </a:r>
            <a:endParaRPr lang="en-AU" dirty="0"/>
          </a:p>
        </p:txBody>
      </p:sp>
      <p:pic>
        <p:nvPicPr>
          <p:cNvPr id="44038" name="Picture 12" descr="aims-logo-100t"/>
          <p:cNvPicPr>
            <a:picLocks noChangeAspect="1" noChangeArrowheads="1"/>
          </p:cNvPicPr>
          <p:nvPr/>
        </p:nvPicPr>
        <p:blipFill>
          <a:blip r:embed="rId3" cstate="print"/>
          <a:srcRect/>
          <a:stretch>
            <a:fillRect/>
          </a:stretch>
        </p:blipFill>
        <p:spPr bwMode="auto">
          <a:xfrm>
            <a:off x="1104900" y="3731505"/>
            <a:ext cx="1371600" cy="765175"/>
          </a:xfrm>
          <a:prstGeom prst="rect">
            <a:avLst/>
          </a:prstGeom>
          <a:noFill/>
          <a:ln w="9525">
            <a:noFill/>
            <a:miter lim="800000"/>
            <a:headEnd/>
            <a:tailEnd/>
          </a:ln>
        </p:spPr>
      </p:pic>
      <p:pic>
        <p:nvPicPr>
          <p:cNvPr id="44039" name="Picture 13" descr="crcreeflogo"/>
          <p:cNvPicPr>
            <a:picLocks noChangeAspect="1" noChangeArrowheads="1"/>
          </p:cNvPicPr>
          <p:nvPr/>
        </p:nvPicPr>
        <p:blipFill>
          <a:blip r:embed="rId4" cstate="print"/>
          <a:srcRect/>
          <a:stretch>
            <a:fillRect/>
          </a:stretch>
        </p:blipFill>
        <p:spPr bwMode="auto">
          <a:xfrm>
            <a:off x="1155700" y="5738105"/>
            <a:ext cx="1371600" cy="723900"/>
          </a:xfrm>
          <a:prstGeom prst="rect">
            <a:avLst/>
          </a:prstGeom>
          <a:noFill/>
          <a:ln w="9525">
            <a:noFill/>
            <a:miter lim="800000"/>
            <a:headEnd/>
            <a:tailEnd/>
          </a:ln>
        </p:spPr>
      </p:pic>
      <p:pic>
        <p:nvPicPr>
          <p:cNvPr id="44040" name="Picture 14" descr="letskeepitgreat"/>
          <p:cNvPicPr>
            <a:picLocks noChangeAspect="1" noChangeArrowheads="1"/>
          </p:cNvPicPr>
          <p:nvPr/>
        </p:nvPicPr>
        <p:blipFill>
          <a:blip r:embed="rId5" cstate="print"/>
          <a:srcRect/>
          <a:stretch>
            <a:fillRect/>
          </a:stretch>
        </p:blipFill>
        <p:spPr bwMode="auto">
          <a:xfrm>
            <a:off x="1066800" y="4684005"/>
            <a:ext cx="1524000" cy="666750"/>
          </a:xfrm>
          <a:prstGeom prst="rect">
            <a:avLst/>
          </a:prstGeom>
          <a:noFill/>
          <a:ln w="9525">
            <a:noFill/>
            <a:miter lim="800000"/>
            <a:headEnd/>
            <a:tailEnd/>
          </a:ln>
        </p:spPr>
      </p:pic>
      <p:pic>
        <p:nvPicPr>
          <p:cNvPr id="44041" name="Picture 15" descr="jculogo"/>
          <p:cNvPicPr>
            <a:picLocks noChangeAspect="1" noChangeArrowheads="1"/>
          </p:cNvPicPr>
          <p:nvPr/>
        </p:nvPicPr>
        <p:blipFill>
          <a:blip r:embed="rId6" cstate="print"/>
          <a:srcRect/>
          <a:stretch>
            <a:fillRect/>
          </a:stretch>
        </p:blipFill>
        <p:spPr bwMode="auto">
          <a:xfrm>
            <a:off x="1206500" y="2664705"/>
            <a:ext cx="1371600" cy="781050"/>
          </a:xfrm>
          <a:prstGeom prst="rect">
            <a:avLst/>
          </a:prstGeom>
          <a:noFill/>
          <a:ln w="9525">
            <a:noFill/>
            <a:miter lim="800000"/>
            <a:headEnd/>
            <a:tailEnd/>
          </a:ln>
        </p:spPr>
      </p:pic>
      <p:pic>
        <p:nvPicPr>
          <p:cNvPr id="10" name="Picture 3"/>
          <p:cNvPicPr>
            <a:picLocks noChangeAspect="1" noChangeArrowheads="1"/>
          </p:cNvPicPr>
          <p:nvPr/>
        </p:nvPicPr>
        <p:blipFill>
          <a:blip r:embed="rId7" cstate="print"/>
          <a:srcRect/>
          <a:stretch>
            <a:fillRect/>
          </a:stretch>
        </p:blipFill>
        <p:spPr bwMode="auto">
          <a:xfrm>
            <a:off x="1584325" y="1833704"/>
            <a:ext cx="514350" cy="514350"/>
          </a:xfrm>
          <a:prstGeom prst="rect">
            <a:avLst/>
          </a:prstGeom>
          <a:noFill/>
          <a:ln w="9525">
            <a:noFill/>
            <a:miter lim="800000"/>
            <a:headEnd/>
            <a:tailEnd/>
          </a:ln>
        </p:spPr>
      </p:pic>
    </p:spTree>
    <p:extLst>
      <p:ext uri="{BB962C8B-B14F-4D97-AF65-F5344CB8AC3E}">
        <p14:creationId xmlns:p14="http://schemas.microsoft.com/office/powerpoint/2010/main" val="88717132"/>
      </p:ext>
    </p:extLst>
  </p:cSld>
  <p:clrMapOvr>
    <a:masterClrMapping/>
  </p:clrMapOvr>
  <p:transition advTm="2028"/>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ontrol_Cooling.tif"/>
          <p:cNvPicPr>
            <a:picLocks noChangeAspect="1"/>
          </p:cNvPicPr>
          <p:nvPr/>
        </p:nvPicPr>
        <p:blipFill>
          <a:blip r:embed="rId2" cstate="print"/>
          <a:stretch>
            <a:fillRect/>
          </a:stretch>
        </p:blipFill>
        <p:spPr>
          <a:xfrm>
            <a:off x="231499" y="0"/>
            <a:ext cx="8518967" cy="6859620"/>
          </a:xfrm>
          <a:prstGeom prst="rect">
            <a:avLst/>
          </a:prstGeom>
        </p:spPr>
      </p:pic>
    </p:spTree>
    <p:extLst>
      <p:ext uri="{BB962C8B-B14F-4D97-AF65-F5344CB8AC3E}">
        <p14:creationId xmlns:p14="http://schemas.microsoft.com/office/powerpoint/2010/main" val="3295916792"/>
      </p:ext>
    </p:extLst>
  </p:cSld>
  <p:clrMapOvr>
    <a:masterClrMapping/>
  </p:clrMapOvr>
  <p:transition advTm="764"/>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7|10.5|10.2|1.9"/>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19658</TotalTime>
  <Words>947</Words>
  <Application>Microsoft Office PowerPoint</Application>
  <PresentationFormat>On-screen Show (4:3)</PresentationFormat>
  <Paragraphs>192</Paragraphs>
  <Slides>17</Slides>
  <Notes>10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PowerPoint Presentation</vt:lpstr>
      <vt:lpstr>PowerPoint Presentation</vt:lpstr>
      <vt:lpstr>PowerPoint Presentation</vt:lpstr>
      <vt:lpstr>PowerPoint Presentation</vt:lpstr>
      <vt:lpstr>PowerPoint Presentation</vt:lpstr>
      <vt:lpstr>TC Earl (2010) erases coral bleaching risk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Wollongong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Marji</dc:creator>
  <cp:lastModifiedBy>ruser</cp:lastModifiedBy>
  <cp:revision>524</cp:revision>
  <dcterms:created xsi:type="dcterms:W3CDTF">2006-06-23T06:33:13Z</dcterms:created>
  <dcterms:modified xsi:type="dcterms:W3CDTF">2012-07-08T22:20:05Z</dcterms:modified>
</cp:coreProperties>
</file>